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571" r:id="rId3"/>
    <p:sldId id="575" r:id="rId4"/>
    <p:sldId id="565" r:id="rId5"/>
    <p:sldId id="605" r:id="rId6"/>
    <p:sldId id="587" r:id="rId7"/>
    <p:sldId id="588" r:id="rId8"/>
    <p:sldId id="586" r:id="rId9"/>
    <p:sldId id="589" r:id="rId10"/>
    <p:sldId id="607" r:id="rId11"/>
    <p:sldId id="608" r:id="rId12"/>
    <p:sldId id="590" r:id="rId13"/>
    <p:sldId id="591" r:id="rId14"/>
    <p:sldId id="598" r:id="rId15"/>
    <p:sldId id="596" r:id="rId16"/>
    <p:sldId id="597" r:id="rId17"/>
    <p:sldId id="606" r:id="rId18"/>
    <p:sldId id="592" r:id="rId19"/>
    <p:sldId id="604" r:id="rId20"/>
    <p:sldId id="601" r:id="rId21"/>
    <p:sldId id="609" r:id="rId2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405"/>
  </p:normalViewPr>
  <p:slideViewPr>
    <p:cSldViewPr snapToGrid="0" snapToObjects="1">
      <p:cViewPr varScale="1">
        <p:scale>
          <a:sx n="75" d="100"/>
          <a:sy n="75" d="100"/>
        </p:scale>
        <p:origin x="184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barajapelj/Documents/P%20-%20TALIS/&#127824;TALIS%202024/&#128213;TALIS%20POROC&#780;ILO/talis24%20lestvice_za%20MV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barajapelj/Documents/P%20-%20TALIS/&#127824;TALIS%202024/&#128213;TALIS%20POROC&#780;ILO/talis24%20lestvice_za%20MV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5196941003776E-2"/>
          <c:y val="3.0070639948396309E-2"/>
          <c:w val="0.943186575210895"/>
          <c:h val="0.6416561039626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'potrebe po izo'!$F$2</c:f>
              <c:strCache>
                <c:ptCount val="1"/>
                <c:pt idx="0">
                  <c:v>ISCED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'potrebe po izo'!$E$3:$E$10</c:f>
              <c:strCache>
                <c:ptCount val="8"/>
                <c:pt idx="0">
                  <c:v>Metode za podporo socialnemu in čustvenemu učenju učenk in učencev </c:v>
                </c:pt>
                <c:pt idx="1">
                  <c:v>Vodenje razreda glede vedenja učencev </c:v>
                </c:pt>
                <c:pt idx="2">
                  <c:v> Pedagoške spretnosti za vključitev digitalnih virov in orodij v poučevanje </c:v>
                </c:pt>
                <c:pt idx="3">
                  <c:v>Tehnične spretnosti za uporabo digitalnih virov in orodij </c:v>
                </c:pt>
                <c:pt idx="4">
                  <c:v>Poučevanje učenk in učencev s posebnimi izobraževalnimi potrebami </c:v>
                </c:pt>
                <c:pt idx="5">
                  <c:v>Spretnosti za uporabo umetne inteligence za poučevanje in učenje </c:v>
                </c:pt>
                <c:pt idx="6">
                  <c:v>Načini preverjanja znanja in ocenjevanje učenk in učencev </c:v>
                </c:pt>
                <c:pt idx="7">
                  <c:v>Sodelovanje med učitelji in starši ali skrbniki </c:v>
                </c:pt>
              </c:strCache>
            </c:strRef>
          </c:cat>
          <c:val>
            <c:numRef>
              <c:f>'potrebe po izo'!$F$3:$F$10</c:f>
              <c:numCache>
                <c:formatCode>0%</c:formatCode>
                <c:ptCount val="8"/>
                <c:pt idx="0">
                  <c:v>0.64700000000000002</c:v>
                </c:pt>
                <c:pt idx="1">
                  <c:v>0.58079999999999998</c:v>
                </c:pt>
                <c:pt idx="2">
                  <c:v>0.60089999999999999</c:v>
                </c:pt>
                <c:pt idx="3">
                  <c:v>0.60460000000000003</c:v>
                </c:pt>
                <c:pt idx="4">
                  <c:v>0.61270000000000002</c:v>
                </c:pt>
                <c:pt idx="5">
                  <c:v>0.50090000000000001</c:v>
                </c:pt>
                <c:pt idx="6">
                  <c:v>0.54879999999999995</c:v>
                </c:pt>
                <c:pt idx="7">
                  <c:v>0.50659999999999994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C-CC46-B93A-6EE781C2B60B}"/>
            </c:ext>
          </c:extLst>
        </c:ser>
        <c:ser>
          <c:idx val="1"/>
          <c:order val="1"/>
          <c:tx>
            <c:strRef>
              <c:f>'potrebe po izo'!$G$2</c:f>
              <c:strCache>
                <c:ptCount val="1"/>
                <c:pt idx="0">
                  <c:v>ISCED 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'potrebe po izo'!$E$3:$E$10</c:f>
              <c:strCache>
                <c:ptCount val="8"/>
                <c:pt idx="0">
                  <c:v>Metode za podporo socialnemu in čustvenemu učenju učenk in učencev </c:v>
                </c:pt>
                <c:pt idx="1">
                  <c:v>Vodenje razreda glede vedenja učencev </c:v>
                </c:pt>
                <c:pt idx="2">
                  <c:v> Pedagoške spretnosti za vključitev digitalnih virov in orodij v poučevanje </c:v>
                </c:pt>
                <c:pt idx="3">
                  <c:v>Tehnične spretnosti za uporabo digitalnih virov in orodij </c:v>
                </c:pt>
                <c:pt idx="4">
                  <c:v>Poučevanje učenk in učencev s posebnimi izobraževalnimi potrebami </c:v>
                </c:pt>
                <c:pt idx="5">
                  <c:v>Spretnosti za uporabo umetne inteligence za poučevanje in učenje </c:v>
                </c:pt>
                <c:pt idx="6">
                  <c:v>Načini preverjanja znanja in ocenjevanje učenk in učencev </c:v>
                </c:pt>
                <c:pt idx="7">
                  <c:v>Sodelovanje med učitelji in starši ali skrbniki </c:v>
                </c:pt>
              </c:strCache>
            </c:strRef>
          </c:cat>
          <c:val>
            <c:numRef>
              <c:f>'potrebe po izo'!$G$3:$G$10</c:f>
              <c:numCache>
                <c:formatCode>0%</c:formatCode>
                <c:ptCount val="8"/>
                <c:pt idx="0">
                  <c:v>0.62420000000000009</c:v>
                </c:pt>
                <c:pt idx="1">
                  <c:v>0.59250000000000003</c:v>
                </c:pt>
                <c:pt idx="2">
                  <c:v>0.58850000000000002</c:v>
                </c:pt>
                <c:pt idx="3">
                  <c:v>0.57850000000000001</c:v>
                </c:pt>
                <c:pt idx="4">
                  <c:v>0.56159999999999999</c:v>
                </c:pt>
                <c:pt idx="5">
                  <c:v>0.52690000000000003</c:v>
                </c:pt>
                <c:pt idx="6">
                  <c:v>0.50849999999999995</c:v>
                </c:pt>
                <c:pt idx="7">
                  <c:v>0.49719999999999998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C-CC46-B93A-6EE781C2B60B}"/>
            </c:ext>
          </c:extLst>
        </c:ser>
        <c:ser>
          <c:idx val="2"/>
          <c:order val="2"/>
          <c:tx>
            <c:strRef>
              <c:f>'potrebe po izo'!$H$2</c:f>
              <c:strCache>
                <c:ptCount val="1"/>
                <c:pt idx="0">
                  <c:v>ISCED 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'potrebe po izo'!$E$3:$E$10</c:f>
              <c:strCache>
                <c:ptCount val="8"/>
                <c:pt idx="0">
                  <c:v>Metode za podporo socialnemu in čustvenemu učenju učenk in učencev </c:v>
                </c:pt>
                <c:pt idx="1">
                  <c:v>Vodenje razreda glede vedenja učencev </c:v>
                </c:pt>
                <c:pt idx="2">
                  <c:v> Pedagoške spretnosti za vključitev digitalnih virov in orodij v poučevanje </c:v>
                </c:pt>
                <c:pt idx="3">
                  <c:v>Tehnične spretnosti za uporabo digitalnih virov in orodij </c:v>
                </c:pt>
                <c:pt idx="4">
                  <c:v>Poučevanje učenk in učencev s posebnimi izobraževalnimi potrebami </c:v>
                </c:pt>
                <c:pt idx="5">
                  <c:v>Spretnosti za uporabo umetne inteligence za poučevanje in učenje </c:v>
                </c:pt>
                <c:pt idx="6">
                  <c:v>Načini preverjanja znanja in ocenjevanje učenk in učencev </c:v>
                </c:pt>
                <c:pt idx="7">
                  <c:v>Sodelovanje med učitelji in starši ali skrbniki </c:v>
                </c:pt>
              </c:strCache>
            </c:strRef>
          </c:cat>
          <c:val>
            <c:numRef>
              <c:f>'potrebe po izo'!$H$3:$H$10</c:f>
              <c:numCache>
                <c:formatCode>0%</c:formatCode>
                <c:ptCount val="8"/>
                <c:pt idx="0">
                  <c:v>0.51239999999999997</c:v>
                </c:pt>
                <c:pt idx="1">
                  <c:v>0.4783</c:v>
                </c:pt>
                <c:pt idx="2">
                  <c:v>0.54779999999999995</c:v>
                </c:pt>
                <c:pt idx="3">
                  <c:v>0.53410000000000002</c:v>
                </c:pt>
                <c:pt idx="4">
                  <c:v>0.47589999999999999</c:v>
                </c:pt>
                <c:pt idx="5">
                  <c:v>0.52129999999999999</c:v>
                </c:pt>
                <c:pt idx="6">
                  <c:v>0.42559999999999998</c:v>
                </c:pt>
                <c:pt idx="7">
                  <c:v>0.38390000000000002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C-CC46-B93A-6EE781C2B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268336"/>
        <c:axId val="1225266464"/>
      </c:barChart>
      <c:catAx>
        <c:axId val="36926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225266464"/>
        <c:crosses val="autoZero"/>
        <c:auto val="1"/>
        <c:lblAlgn val="ctr"/>
        <c:lblOffset val="100"/>
        <c:noMultiLvlLbl val="0"/>
      </c:catAx>
      <c:valAx>
        <c:axId val="12252664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36926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897574368221229"/>
          <c:y val="5.4954172869621405E-2"/>
          <c:w val="0.20781892482081857"/>
          <c:h val="4.67051100389216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24904179808874E-2"/>
          <c:y val="4.1797890104527537E-2"/>
          <c:w val="0.90582592624773672"/>
          <c:h val="0.76462453494100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'potrebe po izo'!$F$2</c:f>
              <c:strCache>
                <c:ptCount val="1"/>
                <c:pt idx="0">
                  <c:v>ISCED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'potrebe po izo'!$E$11:$E$17</c:f>
              <c:strCache>
                <c:ptCount val="7"/>
                <c:pt idx="0">
                  <c:v>Analiza in uporaba preverjanja znanja in ocenjevanja učenk in učencev </c:v>
                </c:pt>
                <c:pt idx="1">
                  <c:v>Pristopi k individualiziranemu učenju </c:v>
                </c:pt>
                <c:pt idx="2">
                  <c:v>Pedagogika predmeta ali predmetov, ki jih učite </c:v>
                </c:pt>
                <c:pt idx="3">
                  <c:v>Poučevanje v večkulturnem in večjezičnem okolju </c:v>
                </c:pt>
                <c:pt idx="4">
                  <c:v>Poznavanje in razumevanje vašega predmeta ali predmetov </c:v>
                </c:pt>
                <c:pt idx="5">
                  <c:v>Poznavanje kurikula </c:v>
                </c:pt>
                <c:pt idx="6">
                  <c:v>Upravljanje šole in administracija</c:v>
                </c:pt>
              </c:strCache>
            </c:strRef>
          </c:cat>
          <c:val>
            <c:numRef>
              <c:f>'potrebe po izo'!$F$11:$F$17</c:f>
              <c:numCache>
                <c:formatCode>0%</c:formatCode>
                <c:ptCount val="7"/>
                <c:pt idx="0">
                  <c:v>0.50919999999999999</c:v>
                </c:pt>
                <c:pt idx="1">
                  <c:v>0.50829999999999997</c:v>
                </c:pt>
                <c:pt idx="2">
                  <c:v>0.38569999999999999</c:v>
                </c:pt>
                <c:pt idx="3">
                  <c:v>0.42349999999999999</c:v>
                </c:pt>
                <c:pt idx="4">
                  <c:v>0.35870000000000002</c:v>
                </c:pt>
                <c:pt idx="5">
                  <c:v>0.40070000000000006</c:v>
                </c:pt>
                <c:pt idx="6">
                  <c:v>0.21779999999999999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8-FF42-8225-A412C0DBC03F}"/>
            </c:ext>
          </c:extLst>
        </c:ser>
        <c:ser>
          <c:idx val="1"/>
          <c:order val="1"/>
          <c:tx>
            <c:strRef>
              <c:f>'potrebe po izo'!$G$2</c:f>
              <c:strCache>
                <c:ptCount val="1"/>
                <c:pt idx="0">
                  <c:v>ISCED 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'potrebe po izo'!$E$11:$E$17</c:f>
              <c:strCache>
                <c:ptCount val="7"/>
                <c:pt idx="0">
                  <c:v>Analiza in uporaba preverjanja znanja in ocenjevanja učenk in učencev </c:v>
                </c:pt>
                <c:pt idx="1">
                  <c:v>Pristopi k individualiziranemu učenju </c:v>
                </c:pt>
                <c:pt idx="2">
                  <c:v>Pedagogika predmeta ali predmetov, ki jih učite </c:v>
                </c:pt>
                <c:pt idx="3">
                  <c:v>Poučevanje v večkulturnem in večjezičnem okolju </c:v>
                </c:pt>
                <c:pt idx="4">
                  <c:v>Poznavanje in razumevanje vašega predmeta ali predmetov </c:v>
                </c:pt>
                <c:pt idx="5">
                  <c:v>Poznavanje kurikula </c:v>
                </c:pt>
                <c:pt idx="6">
                  <c:v>Upravljanje šole in administracija</c:v>
                </c:pt>
              </c:strCache>
            </c:strRef>
          </c:cat>
          <c:val>
            <c:numRef>
              <c:f>'potrebe po izo'!$G$11:$G$17</c:f>
              <c:numCache>
                <c:formatCode>0%</c:formatCode>
                <c:ptCount val="7"/>
                <c:pt idx="0">
                  <c:v>0.4587</c:v>
                </c:pt>
                <c:pt idx="1">
                  <c:v>0.44489999999999996</c:v>
                </c:pt>
                <c:pt idx="2">
                  <c:v>0.41810000000000003</c:v>
                </c:pt>
                <c:pt idx="3">
                  <c:v>0.40699999999999997</c:v>
                </c:pt>
                <c:pt idx="4">
                  <c:v>0.36580000000000001</c:v>
                </c:pt>
                <c:pt idx="5">
                  <c:v>0.36059999999999998</c:v>
                </c:pt>
                <c:pt idx="6">
                  <c:v>0.20750000000000002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D8-FF42-8225-A412C0DBC03F}"/>
            </c:ext>
          </c:extLst>
        </c:ser>
        <c:ser>
          <c:idx val="2"/>
          <c:order val="2"/>
          <c:tx>
            <c:strRef>
              <c:f>'potrebe po izo'!$H$2</c:f>
              <c:strCache>
                <c:ptCount val="1"/>
                <c:pt idx="0">
                  <c:v>ISCED 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'potrebe po izo'!$E$11:$E$17</c:f>
              <c:strCache>
                <c:ptCount val="7"/>
                <c:pt idx="0">
                  <c:v>Analiza in uporaba preverjanja znanja in ocenjevanja učenk in učencev </c:v>
                </c:pt>
                <c:pt idx="1">
                  <c:v>Pristopi k individualiziranemu učenju </c:v>
                </c:pt>
                <c:pt idx="2">
                  <c:v>Pedagogika predmeta ali predmetov, ki jih učite </c:v>
                </c:pt>
                <c:pt idx="3">
                  <c:v>Poučevanje v večkulturnem in večjezičnem okolju </c:v>
                </c:pt>
                <c:pt idx="4">
                  <c:v>Poznavanje in razumevanje vašega predmeta ali predmetov </c:v>
                </c:pt>
                <c:pt idx="5">
                  <c:v>Poznavanje kurikula </c:v>
                </c:pt>
                <c:pt idx="6">
                  <c:v>Upravljanje šole in administracija</c:v>
                </c:pt>
              </c:strCache>
            </c:strRef>
          </c:cat>
          <c:val>
            <c:numRef>
              <c:f>'potrebe po izo'!$H$11:$H$17</c:f>
              <c:numCache>
                <c:formatCode>0%</c:formatCode>
                <c:ptCount val="7"/>
                <c:pt idx="0">
                  <c:v>0.39289999999999997</c:v>
                </c:pt>
                <c:pt idx="1">
                  <c:v>0.37429999999999997</c:v>
                </c:pt>
                <c:pt idx="2">
                  <c:v>0.41320000000000001</c:v>
                </c:pt>
                <c:pt idx="3">
                  <c:v>0.32069999999999999</c:v>
                </c:pt>
                <c:pt idx="4">
                  <c:v>0.40380000000000005</c:v>
                </c:pt>
                <c:pt idx="5">
                  <c:v>0.33899999999999997</c:v>
                </c:pt>
                <c:pt idx="6">
                  <c:v>0.18050000000000002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D8-FF42-8225-A412C0DBC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268336"/>
        <c:axId val="1225266464"/>
      </c:barChart>
      <c:catAx>
        <c:axId val="36926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225266464"/>
        <c:crosses val="autoZero"/>
        <c:auto val="1"/>
        <c:lblAlgn val="ctr"/>
        <c:lblOffset val="100"/>
        <c:noMultiLvlLbl val="0"/>
      </c:catAx>
      <c:valAx>
        <c:axId val="1225266464"/>
        <c:scaling>
          <c:orientation val="minMax"/>
          <c:max val="0.70000000000000007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36926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897574368221229"/>
          <c:y val="5.4954172869621405E-2"/>
          <c:w val="0.20781892482081857"/>
          <c:h val="4.67051100389216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7BAC9-E5ED-304A-AB8C-E0438D41799C}" type="datetimeFigureOut">
              <a:rPr lang="sl-SI" smtClean="0"/>
              <a:t>6. 10. 25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213EE-9C33-C544-AA4A-FBD38614DD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816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10AB-E480-0940-A586-D29882233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 w="25400">
            <a:solidFill>
              <a:schemeClr val="bg1">
                <a:lumMod val="75000"/>
              </a:schemeClr>
            </a:solidFill>
          </a:ln>
        </p:spPr>
        <p:txBody>
          <a:bodyPr anchor="b">
            <a:normAutofit/>
          </a:bodyPr>
          <a:lstStyle>
            <a:lvl1pPr algn="ct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1423E-2BE2-C24B-A586-6EF494A2C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 w="25400">
            <a:solidFill>
              <a:srgbClr val="0070C0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4034A-FCE2-9442-A279-77E5E91E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4E2B-5960-B046-B818-05437E717992}" type="datetime1">
              <a:rPr lang="en-US" smtClean="0"/>
              <a:t>10/6/25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D2E4A-6C83-8449-AE4D-3926ED6D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618E-ADB7-444E-8640-13B6AE05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521165-8D6F-AB4C-99F3-C80C73831CC3}"/>
              </a:ext>
            </a:extLst>
          </p:cNvPr>
          <p:cNvSpPr/>
          <p:nvPr/>
        </p:nvSpPr>
        <p:spPr>
          <a:xfrm>
            <a:off x="0" y="6235153"/>
            <a:ext cx="12192000" cy="6228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1F7EB-690C-F64C-85A5-A4AFC0B828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050" y="5590856"/>
            <a:ext cx="125095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8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D9A1-76A3-444B-AC9F-BCEDD1A51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3755B-DD9A-0A4B-B914-E73B3B9F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315"/>
            <a:ext cx="10515600" cy="4920648"/>
          </a:xfrm>
        </p:spPr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defRPr sz="2000"/>
            </a:lvl1pPr>
            <a:lvl2pPr marL="64980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defRPr sz="1800"/>
            </a:lvl2pPr>
            <a:lvl3pPr>
              <a:buClr>
                <a:srgbClr val="C00000"/>
              </a:buClr>
              <a:defRPr sz="1600"/>
            </a:lvl3pPr>
            <a:lvl4pPr>
              <a:defRPr sz="16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7C51BC-B553-B946-8ADC-190DFF3F7B17}"/>
              </a:ext>
            </a:extLst>
          </p:cNvPr>
          <p:cNvSpPr/>
          <p:nvPr/>
        </p:nvSpPr>
        <p:spPr>
          <a:xfrm>
            <a:off x="0" y="6235153"/>
            <a:ext cx="12192000" cy="6228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CFD5A-06AB-3640-B06E-7854A54D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9834" y="6356350"/>
            <a:ext cx="6926318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063A0-B330-AE4B-BEB9-407031AC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474076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370C8F3D-ACE4-4348-8A4E-1A721FEDE0BA}" type="datetime1">
              <a:rPr lang="en-US" smtClean="0"/>
              <a:t>10/6/25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461A0-E089-DE4F-9A0B-86DB2952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2386" y="6356350"/>
            <a:ext cx="801414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2DF83FC3-EAE1-AF45-9D5B-2EF9AA559FA2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897036-04C4-C64B-9EB5-0574219B5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5732463"/>
            <a:ext cx="1250950" cy="4445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3AFBE9-704E-F94D-B670-6D5590F81692}"/>
              </a:ext>
            </a:extLst>
          </p:cNvPr>
          <p:cNvCxnSpPr>
            <a:cxnSpLocks/>
          </p:cNvCxnSpPr>
          <p:nvPr/>
        </p:nvCxnSpPr>
        <p:spPr>
          <a:xfrm>
            <a:off x="838200" y="1135117"/>
            <a:ext cx="105156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7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9AE5F-BB67-C548-BB36-1C87CB32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8D988-22E7-0249-AB2F-CAEE040E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61962-8065-D540-9E4A-BC4F014F2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CA7B-BD15-C34C-A184-6A187C4A9044}" type="datetime1">
              <a:rPr lang="en-US" smtClean="0"/>
              <a:t>10/6/25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45F74-0384-E14D-965F-76FC86364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02710-D839-D544-A50E-71F320926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83FC3-EAE1-AF45-9D5B-2EF9AA559F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435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alispei.splet.arnes.si/" TargetMode="External"/><Relationship Id="rId2" Type="http://schemas.openxmlformats.org/officeDocument/2006/relationships/hyperlink" Target="https://www.pei.si/vstopna-stran/mednarodne-raziskave/talis/talis-201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cd.org/education/tali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B748-EFD0-2B43-B529-09693F34B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57751"/>
          </a:xfr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400" b="1" dirty="0">
                <a:effectLst/>
                <a:latin typeface="Minion Pro" panose="02040503050306020203" pitchFamily="18" charset="0"/>
              </a:rPr>
              <a:t>Mednarodna raziskava</a:t>
            </a:r>
            <a:r>
              <a:rPr lang="sl-SI" sz="2400" b="1" dirty="0">
                <a:latin typeface="Minion Pro" panose="02040503050306020203" pitchFamily="18" charset="0"/>
              </a:rPr>
              <a:t> </a:t>
            </a:r>
            <a:r>
              <a:rPr lang="sl-SI" sz="2400" b="1" dirty="0">
                <a:effectLst/>
                <a:latin typeface="Minion Pro" panose="02040503050306020203" pitchFamily="18" charset="0"/>
              </a:rPr>
              <a:t>poučevanja in učenja</a:t>
            </a:r>
            <a:r>
              <a:rPr lang="sl-SI" sz="2400" b="1" dirty="0">
                <a:latin typeface="Minion Pro" panose="02040503050306020203" pitchFamily="18" charset="0"/>
              </a:rPr>
              <a:t>, </a:t>
            </a:r>
            <a:r>
              <a:rPr lang="sl-SI" sz="2400" b="1" dirty="0">
                <a:effectLst/>
                <a:latin typeface="Minion Pro" panose="02040503050306020203" pitchFamily="18" charset="0"/>
              </a:rPr>
              <a:t>TALIS 2024</a:t>
            </a:r>
            <a:br>
              <a:rPr lang="sl-SI" sz="3200" b="1" kern="100" dirty="0">
                <a:effectLst/>
                <a:latin typeface="Minion Pro" panose="020405030503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b="1" kern="100" dirty="0">
                <a:effectLst/>
                <a:latin typeface="Minion Pro" panose="020405030503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2000" dirty="0">
                <a:effectLst/>
              </a:rPr>
            </a:br>
            <a:br>
              <a:rPr lang="sl-SI" sz="2000" dirty="0">
                <a:effectLst/>
              </a:rPr>
            </a:br>
            <a:r>
              <a:rPr lang="sl-SI" sz="2000" dirty="0">
                <a:effectLst/>
              </a:rPr>
              <a:t>Poučevanje in učenje v Sloveniji in po svetu</a:t>
            </a:r>
            <a:br>
              <a:rPr lang="sl-SI" sz="2000" dirty="0">
                <a:solidFill>
                  <a:srgbClr val="2C7FF6"/>
                </a:solidFill>
                <a:effectLst/>
              </a:rPr>
            </a:b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64540-31C2-4145-8975-51A34F71F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4616"/>
            <a:ext cx="9144000" cy="953589"/>
          </a:xfrm>
          <a:ln>
            <a:solidFill>
              <a:srgbClr val="009051"/>
            </a:solidFill>
          </a:ln>
        </p:spPr>
        <p:txBody>
          <a:bodyPr>
            <a:normAutofit/>
          </a:bodyPr>
          <a:lstStyle/>
          <a:p>
            <a:endParaRPr lang="sl-SI" sz="16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sl-SI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7</a:t>
            </a:r>
            <a:r>
              <a:rPr lang="sl-SI" sz="1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  <a:r>
              <a:rPr lang="sl-SI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o</a:t>
            </a:r>
            <a:r>
              <a:rPr lang="sl-SI" sz="1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ktober 2025</a:t>
            </a:r>
            <a:endParaRPr lang="sl-SI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D836F54-D40E-514B-B43E-EF53CBC5A7D9}"/>
              </a:ext>
            </a:extLst>
          </p:cNvPr>
          <p:cNvSpPr/>
          <p:nvPr/>
        </p:nvSpPr>
        <p:spPr>
          <a:xfrm>
            <a:off x="5200073" y="1919744"/>
            <a:ext cx="1791854" cy="1099127"/>
          </a:xfrm>
          <a:prstGeom prst="roundRect">
            <a:avLst/>
          </a:prstGeom>
          <a:solidFill>
            <a:srgbClr val="009051"/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kern="100">
                <a:solidFill>
                  <a:schemeClr val="bg1"/>
                </a:solidFill>
                <a:effectLst/>
                <a:latin typeface="Neutra Text" panose="02000000000000000000" pitchFamily="2" charset="0"/>
                <a:ea typeface="Calibri" panose="020F0502020204030204" pitchFamily="34" charset="0"/>
                <a:cs typeface="Myriad Hebrew" pitchFamily="2" charset="-79"/>
              </a:rPr>
              <a:t>TALIS</a:t>
            </a:r>
            <a:r>
              <a:rPr lang="sl-SI" sz="2400" kern="100">
                <a:solidFill>
                  <a:schemeClr val="bg1"/>
                </a:solidFill>
                <a:effectLst/>
                <a:latin typeface="Neutra Text" panose="02000000000000000000" pitchFamily="2" charset="0"/>
                <a:ea typeface="Calibri" panose="020F0502020204030204" pitchFamily="34" charset="0"/>
                <a:cs typeface="Myriad Hebrew" pitchFamily="2" charset="-79"/>
              </a:rPr>
              <a:t> </a:t>
            </a:r>
            <a:br>
              <a:rPr lang="sl-SI" sz="2400" kern="100">
                <a:solidFill>
                  <a:schemeClr val="bg1"/>
                </a:solidFill>
                <a:effectLst/>
                <a:latin typeface="Neutra Text" panose="02000000000000000000" pitchFamily="2" charset="0"/>
                <a:ea typeface="Calibri" panose="020F0502020204030204" pitchFamily="34" charset="0"/>
                <a:cs typeface="Myriad Hebrew" pitchFamily="2" charset="-79"/>
              </a:rPr>
            </a:br>
            <a:r>
              <a:rPr lang="sl-SI" sz="2400" kern="100">
                <a:solidFill>
                  <a:schemeClr val="bg1"/>
                </a:solidFill>
                <a:effectLst/>
                <a:latin typeface="Neutra Text" panose="02000000000000000000" pitchFamily="2" charset="0"/>
                <a:ea typeface="Calibri" panose="020F0502020204030204" pitchFamily="34" charset="0"/>
                <a:cs typeface="Myriad Hebrew" pitchFamily="2" charset="-79"/>
              </a:rPr>
              <a:t>2024</a:t>
            </a:r>
            <a:endParaRPr lang="sl-SI" sz="2400">
              <a:solidFill>
                <a:schemeClr val="bg1"/>
              </a:solidFill>
              <a:latin typeface="Neutra Text" panose="02000000000000000000" pitchFamily="2" charset="0"/>
              <a:cs typeface="Myriad Hebrew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B8C95-A5AA-FF4B-A124-3B19F851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</a:t>
            </a:fld>
            <a:endParaRPr lang="sl-S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391BF-9B1A-854E-805B-71D79CE98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968"/>
          <a:stretch/>
        </p:blipFill>
        <p:spPr>
          <a:xfrm>
            <a:off x="1591732" y="5625917"/>
            <a:ext cx="3307773" cy="466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3C3B5-6BF4-6C48-A8F5-62D4CA6F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901" y="5497180"/>
            <a:ext cx="1710540" cy="5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7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A93E-5E0D-4C4B-9E61-8BFC7FC1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Visoke potrebe učiteljev po nadaljnem izobraževanju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8FB31-E6C1-CF41-897C-D36266EC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10</a:t>
            </a:fld>
            <a:endParaRPr lang="sl-SI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EEF0B08-DB62-5B4A-A206-C64CBE3562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336608"/>
              </p:ext>
            </p:extLst>
          </p:nvPr>
        </p:nvGraphicFramePr>
        <p:xfrm>
          <a:off x="577850" y="1159329"/>
          <a:ext cx="110363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15AE4DE-568A-5B42-9D34-6E1558A3BD93}"/>
              </a:ext>
            </a:extLst>
          </p:cNvPr>
          <p:cNvSpPr txBox="1"/>
          <p:nvPr/>
        </p:nvSpPr>
        <p:spPr>
          <a:xfrm>
            <a:off x="1518181" y="5845629"/>
            <a:ext cx="861825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600" dirty="0"/>
              <a:t>Več kot polovica učiteljev srednje ali zelo potrebuje precej izobraževanja za neposredno delo z učenci.</a:t>
            </a:r>
          </a:p>
        </p:txBody>
      </p:sp>
    </p:spTree>
    <p:extLst>
      <p:ext uri="{BB962C8B-B14F-4D97-AF65-F5344CB8AC3E}">
        <p14:creationId xmlns:p14="http://schemas.microsoft.com/office/powerpoint/2010/main" val="269052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D257-CD0E-8B46-81B0-E4718C63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Manjše potrebe učiteljev po nadaljnem izobraževanju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E49DB-BDA4-B24E-A168-8BDC5876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11</a:t>
            </a:fld>
            <a:endParaRPr lang="sl-SI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6C2A1A-F2A8-0F42-B9B0-150C88E8D8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116408"/>
              </p:ext>
            </p:extLst>
          </p:nvPr>
        </p:nvGraphicFramePr>
        <p:xfrm>
          <a:off x="561602" y="1208314"/>
          <a:ext cx="11065102" cy="444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421A77-EC03-1A43-B529-2625B0AD594C}"/>
              </a:ext>
            </a:extLst>
          </p:cNvPr>
          <p:cNvSpPr txBox="1"/>
          <p:nvPr/>
        </p:nvSpPr>
        <p:spPr>
          <a:xfrm>
            <a:off x="1110242" y="5264971"/>
            <a:ext cx="873202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Učitelji imajo manjše potrebe po izobraževanju o predmetih, ki jih učijo in </a:t>
            </a:r>
          </a:p>
          <a:p>
            <a:pPr algn="r"/>
            <a:r>
              <a:rPr lang="sl-SI" dirty="0"/>
              <a:t>za delo, ki ni neposredno povezano z učenci. </a:t>
            </a:r>
          </a:p>
        </p:txBody>
      </p:sp>
    </p:spTree>
    <p:extLst>
      <p:ext uri="{BB962C8B-B14F-4D97-AF65-F5344CB8AC3E}">
        <p14:creationId xmlns:p14="http://schemas.microsoft.com/office/powerpoint/2010/main" val="312893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9AF2-1315-FA44-8508-6024DA52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effectLst/>
              </a:rPr>
              <a:t>Tehnologija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poučevanje</a:t>
            </a:r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3E5D5-DB79-1E4F-BD59-4130508E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86247"/>
            <a:ext cx="8926282" cy="2535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71909-3236-AA4A-91BD-9706E1461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20252"/>
            <a:ext cx="8740789" cy="240688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64C5B7-B746-BC44-90A5-A56E3B44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12</a:t>
            </a:fld>
            <a:endParaRPr lang="sl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A4236-28DD-6B46-B0E1-7254B663DD7C}"/>
              </a:ext>
            </a:extLst>
          </p:cNvPr>
          <p:cNvSpPr txBox="1"/>
          <p:nvPr/>
        </p:nvSpPr>
        <p:spPr>
          <a:xfrm>
            <a:off x="3997569" y="3082281"/>
            <a:ext cx="103406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200" dirty="0"/>
              <a:t>OECD: 85,0 %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7BB90-33EB-A14F-805E-E6854656D8E0}"/>
              </a:ext>
            </a:extLst>
          </p:cNvPr>
          <p:cNvSpPr txBox="1"/>
          <p:nvPr/>
        </p:nvSpPr>
        <p:spPr>
          <a:xfrm>
            <a:off x="5826369" y="3082281"/>
            <a:ext cx="103406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200" dirty="0"/>
              <a:t>OECD: 74,5 %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4C5E1-510A-BA4F-9003-63933A824EB7}"/>
              </a:ext>
            </a:extLst>
          </p:cNvPr>
          <p:cNvSpPr txBox="1"/>
          <p:nvPr/>
        </p:nvSpPr>
        <p:spPr>
          <a:xfrm>
            <a:off x="7463062" y="3082281"/>
            <a:ext cx="103406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200" dirty="0"/>
              <a:t>OECD: 68,1 %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060C5-339D-A24D-A8BC-7BBC8C365781}"/>
              </a:ext>
            </a:extLst>
          </p:cNvPr>
          <p:cNvSpPr txBox="1"/>
          <p:nvPr/>
        </p:nvSpPr>
        <p:spPr>
          <a:xfrm>
            <a:off x="9107614" y="3082281"/>
            <a:ext cx="103406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200" dirty="0"/>
              <a:t>OECD: 74,0 %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91C9E4-CBD1-184B-8D6E-189BFA752F3E}"/>
              </a:ext>
            </a:extLst>
          </p:cNvPr>
          <p:cNvSpPr txBox="1"/>
          <p:nvPr/>
        </p:nvSpPr>
        <p:spPr>
          <a:xfrm>
            <a:off x="3830043" y="5557925"/>
            <a:ext cx="103406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200" dirty="0"/>
              <a:t>OECD: 53,0 %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2A9DFE-C5CC-144F-A704-A9F09DE6E67E}"/>
              </a:ext>
            </a:extLst>
          </p:cNvPr>
          <p:cNvSpPr txBox="1"/>
          <p:nvPr/>
        </p:nvSpPr>
        <p:spPr>
          <a:xfrm>
            <a:off x="5496801" y="5557925"/>
            <a:ext cx="103406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200" dirty="0"/>
              <a:t>OECD: 63,7 %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2BC6A-73E9-BB42-8512-54FCC3C7675F}"/>
              </a:ext>
            </a:extLst>
          </p:cNvPr>
          <p:cNvSpPr txBox="1"/>
          <p:nvPr/>
        </p:nvSpPr>
        <p:spPr>
          <a:xfrm>
            <a:off x="7163559" y="5557925"/>
            <a:ext cx="103406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200" dirty="0"/>
              <a:t>OECD: 60,5 %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92DA47-6A57-0745-9290-9B6B4D8DB3D5}"/>
              </a:ext>
            </a:extLst>
          </p:cNvPr>
          <p:cNvSpPr txBox="1"/>
          <p:nvPr/>
        </p:nvSpPr>
        <p:spPr>
          <a:xfrm>
            <a:off x="8888932" y="5557925"/>
            <a:ext cx="103406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200" dirty="0"/>
              <a:t>OECD: 72,9 %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6BFF40-0F00-9F4E-95DD-0165E544CB82}"/>
              </a:ext>
            </a:extLst>
          </p:cNvPr>
          <p:cNvSpPr txBox="1"/>
          <p:nvPr/>
        </p:nvSpPr>
        <p:spPr>
          <a:xfrm>
            <a:off x="9764482" y="3721396"/>
            <a:ext cx="184052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600" dirty="0"/>
              <a:t>Da </a:t>
            </a:r>
            <a:r>
              <a:rPr lang="sl-SI" sz="1600" b="1" dirty="0">
                <a:solidFill>
                  <a:srgbClr val="C00000"/>
                </a:solidFill>
              </a:rPr>
              <a:t>digitalni viri odvračajo od učenja</a:t>
            </a:r>
            <a:r>
              <a:rPr lang="sl-SI" sz="1600" dirty="0"/>
              <a:t>, meni:</a:t>
            </a:r>
          </a:p>
          <a:p>
            <a:pPr marL="139700" indent="-82550">
              <a:buFont typeface="Arial" panose="020B0604020202020204" pitchFamily="34" charset="0"/>
              <a:buChar char="•"/>
            </a:pPr>
            <a:r>
              <a:rPr lang="sl-SI" sz="1600" dirty="0"/>
              <a:t> tretjina učiteljev v  Sloveniji, </a:t>
            </a:r>
          </a:p>
          <a:p>
            <a:pPr marL="139700" indent="-139700">
              <a:buFont typeface="Arial" panose="020B0604020202020204" pitchFamily="34" charset="0"/>
              <a:buChar char="•"/>
            </a:pPr>
            <a:r>
              <a:rPr lang="sl-SI" sz="1600" dirty="0"/>
              <a:t>polovica v OECD.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C00699-FC9C-B44E-8E7D-91609BF1D0A8}"/>
              </a:ext>
            </a:extLst>
          </p:cNvPr>
          <p:cNvSpPr txBox="1"/>
          <p:nvPr/>
        </p:nvSpPr>
        <p:spPr>
          <a:xfrm>
            <a:off x="10141680" y="1349305"/>
            <a:ext cx="1446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V splošnem so stališča v Sloveniji blizu povprečju OECD.</a:t>
            </a:r>
          </a:p>
        </p:txBody>
      </p:sp>
    </p:spTree>
    <p:extLst>
      <p:ext uri="{BB962C8B-B14F-4D97-AF65-F5344CB8AC3E}">
        <p14:creationId xmlns:p14="http://schemas.microsoft.com/office/powerpoint/2010/main" val="371301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6435-D183-2746-81DC-E32804E2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Uporaba umetne inteligence med učitelji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D064C-5159-1B46-955F-65750FFB8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488" y="1302068"/>
            <a:ext cx="7865689" cy="4725324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418EC45-F923-984F-A305-17A343B3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13</a:t>
            </a:fld>
            <a:endParaRPr lang="sl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AB00D-1D1F-7846-8831-52D771D247D0}"/>
              </a:ext>
            </a:extLst>
          </p:cNvPr>
          <p:cNvSpPr txBox="1"/>
          <p:nvPr/>
        </p:nvSpPr>
        <p:spPr>
          <a:xfrm>
            <a:off x="6159896" y="1632857"/>
            <a:ext cx="151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Podatki za ISCED 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157DE1-89FF-E842-9112-F5C9ADB48C33}"/>
              </a:ext>
            </a:extLst>
          </p:cNvPr>
          <p:cNvSpPr txBox="1">
            <a:spLocks/>
          </p:cNvSpPr>
          <p:nvPr/>
        </p:nvSpPr>
        <p:spPr>
          <a:xfrm>
            <a:off x="8281177" y="1378913"/>
            <a:ext cx="3086268" cy="4571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8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dirty="0"/>
              <a:t>Slovenija: v zadnjih 12 mesecih je UI uporabilo: </a:t>
            </a:r>
          </a:p>
          <a:p>
            <a:pPr marL="0" indent="0">
              <a:buNone/>
            </a:pPr>
            <a:r>
              <a:rPr lang="sl-SI" sz="1800" dirty="0"/>
              <a:t>34 % učitejev v OŠ in 47 % v SŠ.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l-SI" sz="1800" dirty="0">
                <a:solidFill>
                  <a:srgbClr val="0070C0"/>
                </a:solidFill>
              </a:rPr>
              <a:t>Med tistimi, ki UI uporabljajo: </a:t>
            </a:r>
          </a:p>
          <a:p>
            <a:pPr marL="0" indent="0">
              <a:buNone/>
            </a:pPr>
            <a:r>
              <a:rPr lang="sl-SI" sz="1800" dirty="0"/>
              <a:t>za učinkovito spoznavanje in povzemanje snovi: </a:t>
            </a:r>
          </a:p>
          <a:p>
            <a:r>
              <a:rPr lang="sl-SI" sz="1800" dirty="0"/>
              <a:t>OECD: 68 % učiteljev </a:t>
            </a:r>
          </a:p>
          <a:p>
            <a:r>
              <a:rPr lang="sl-SI" sz="1800" dirty="0">
                <a:solidFill>
                  <a:srgbClr val="C00000"/>
                </a:solidFill>
              </a:rPr>
              <a:t>Slovenija: 73-77 %</a:t>
            </a:r>
            <a:endParaRPr lang="sl-SI" sz="1800" dirty="0"/>
          </a:p>
          <a:p>
            <a:pPr marL="0" indent="0">
              <a:buNone/>
            </a:pPr>
            <a:r>
              <a:rPr lang="sl-SI" sz="1800" dirty="0"/>
              <a:t>za preverjanje in ocenjevanje učenčevega dela: </a:t>
            </a:r>
          </a:p>
          <a:p>
            <a:r>
              <a:rPr lang="sl-SI" sz="1800" dirty="0"/>
              <a:t>OECD: 26 % učiteljev </a:t>
            </a:r>
          </a:p>
          <a:p>
            <a:r>
              <a:rPr lang="sl-SI" sz="1800" dirty="0">
                <a:solidFill>
                  <a:srgbClr val="C00000"/>
                </a:solidFill>
              </a:rPr>
              <a:t>Slovenija: 24 - 35 %</a:t>
            </a:r>
          </a:p>
        </p:txBody>
      </p:sp>
    </p:spTree>
    <p:extLst>
      <p:ext uri="{BB962C8B-B14F-4D97-AF65-F5344CB8AC3E}">
        <p14:creationId xmlns:p14="http://schemas.microsoft.com/office/powerpoint/2010/main" val="323624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70D1-2269-484F-9F5C-E48CCD9F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186" y="365125"/>
            <a:ext cx="3922329" cy="622847"/>
          </a:xfrm>
        </p:spPr>
        <p:txBody>
          <a:bodyPr/>
          <a:lstStyle/>
          <a:p>
            <a:pPr algn="r"/>
            <a:r>
              <a:rPr lang="sl-SI" dirty="0"/>
              <a:t>Avtonomija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AEB6D3-0DC8-CA4B-9013-F0C742BD8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83" t="7830" r="12758" b="42018"/>
          <a:stretch/>
        </p:blipFill>
        <p:spPr>
          <a:xfrm>
            <a:off x="697041" y="271848"/>
            <a:ext cx="6378145" cy="58818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872F00-9A15-244D-AB9E-6789D042FEC7}"/>
              </a:ext>
            </a:extLst>
          </p:cNvPr>
          <p:cNvSpPr txBox="1"/>
          <p:nvPr/>
        </p:nvSpPr>
        <p:spPr>
          <a:xfrm>
            <a:off x="7194885" y="3255480"/>
            <a:ext cx="411589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effectLst/>
              </a:rPr>
              <a:t>V Sloveniji se dobro počutje učiteljev najbolj poveča, ko ima ravnatelj dobre odnose z zaposlenimi in se učitelji in učenci med seboj dobro razumejo</a:t>
            </a:r>
            <a:r>
              <a:rPr lang="sl-SI" dirty="0"/>
              <a:t>. </a:t>
            </a:r>
            <a:endParaRPr lang="sl-SI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30D86-53F7-2048-88B6-D0015BD07101}"/>
              </a:ext>
            </a:extLst>
          </p:cNvPr>
          <p:cNvSpPr txBox="1"/>
          <p:nvPr/>
        </p:nvSpPr>
        <p:spPr>
          <a:xfrm>
            <a:off x="7237902" y="4565314"/>
            <a:ext cx="411589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effectLst/>
              </a:rPr>
              <a:t>V Sloveniji</a:t>
            </a:r>
            <a:r>
              <a:rPr lang="sl-SI" dirty="0"/>
              <a:t> </a:t>
            </a:r>
            <a:r>
              <a:rPr lang="sl-SI" dirty="0">
                <a:effectLst/>
              </a:rPr>
              <a:t>se največ učiteljev strinja, da ima ravnatelj dobre odnose s starši, nato z učenci (90 % +).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4FC348-A7A5-6F46-B9BD-8ACEF697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14</a:t>
            </a:fld>
            <a:endParaRPr lang="sl-S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1D4C6F-B9A9-E64A-8E76-C96B7B515807}"/>
              </a:ext>
            </a:extLst>
          </p:cNvPr>
          <p:cNvSpPr txBox="1"/>
          <p:nvPr/>
        </p:nvSpPr>
        <p:spPr>
          <a:xfrm>
            <a:off x="7103043" y="1237760"/>
            <a:ext cx="425075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effectLst/>
              </a:rPr>
              <a:t>Učitelji imajo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>
                <a:effectLst/>
              </a:rPr>
              <a:t>višjo avtonomijo pri šolskih odločitvah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nižjo avtonomijo pri vsebini in načinu poučevanja</a:t>
            </a:r>
          </a:p>
          <a:p>
            <a:pPr>
              <a:spcBef>
                <a:spcPts val="600"/>
              </a:spcBef>
            </a:pPr>
            <a:r>
              <a:rPr lang="sl-SI" dirty="0"/>
              <a:t>k</a:t>
            </a:r>
            <a:r>
              <a:rPr lang="sl-SI" dirty="0">
                <a:effectLst/>
              </a:rPr>
              <a:t>ot je v povpr</a:t>
            </a:r>
            <a:r>
              <a:rPr lang="sl-SI" dirty="0"/>
              <a:t>ečju OECD.</a:t>
            </a:r>
            <a:endParaRPr lang="sl-SI" dirty="0">
              <a:effectLst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63782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9E22E5-B519-3340-9722-C9677133D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14854"/>
              </p:ext>
            </p:extLst>
          </p:nvPr>
        </p:nvGraphicFramePr>
        <p:xfrm>
          <a:off x="838200" y="1366015"/>
          <a:ext cx="10515600" cy="2129792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299694785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945408651"/>
                    </a:ext>
                  </a:extLst>
                </a:gridCol>
                <a:gridCol w="1337481">
                  <a:extLst>
                    <a:ext uri="{9D8B030D-6E8A-4147-A177-3AD203B41FA5}">
                      <a16:colId xmlns:a16="http://schemas.microsoft.com/office/drawing/2014/main" val="2547422570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val="2386836968"/>
                    </a:ext>
                  </a:extLst>
                </a:gridCol>
                <a:gridCol w="2169994">
                  <a:extLst>
                    <a:ext uri="{9D8B030D-6E8A-4147-A177-3AD203B41FA5}">
                      <a16:colId xmlns:a16="http://schemas.microsoft.com/office/drawing/2014/main" val="275981503"/>
                    </a:ext>
                  </a:extLst>
                </a:gridCol>
                <a:gridCol w="1786719">
                  <a:extLst>
                    <a:ext uri="{9D8B030D-6E8A-4147-A177-3AD203B41FA5}">
                      <a16:colId xmlns:a16="http://schemas.microsoft.com/office/drawing/2014/main" val="12609665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>
                          <a:effectLst/>
                          <a:latin typeface="+mn-lt"/>
                        </a:rPr>
                        <a:t>Število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/>
                      <a:r>
                        <a:rPr lang="en-GB" sz="1600" dirty="0">
                          <a:effectLst/>
                          <a:latin typeface="+mn-lt"/>
                        </a:rPr>
                        <a:t>60-minutnih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ur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po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navedbi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učiteljev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effectLst/>
                          <a:latin typeface="+mn-lt"/>
                        </a:rPr>
                        <a:t>Skupno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število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ur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effectLst/>
                          <a:latin typeface="+mn-lt"/>
                        </a:rPr>
                        <a:t>Poučevanje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+mn-lt"/>
                        </a:rPr>
                        <a:t>Za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individualno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načrtovanje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ali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pripravo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učnih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ur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, v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šoli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ali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izven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šole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+mn-lt"/>
                        </a:rPr>
                        <a:t>Za timsko delo in pogovor z drugimi učitelji v šoli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+mn-lt"/>
                        </a:rPr>
                        <a:t>Za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preverjanje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,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ocenjevanje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in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popravljanje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nalog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 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učencev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7663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  <a:latin typeface="+mn-lt"/>
                        </a:rPr>
                        <a:t>ISCED 1  (1. IN 2. VIO)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41,1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23,8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10,0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9489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  <a:latin typeface="+mn-lt"/>
                        </a:rPr>
                        <a:t>ISCED 2 (3. VIO)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40,5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23,0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9,3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4171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  <a:latin typeface="+mn-lt"/>
                        </a:rPr>
                        <a:t>ISCED 3 (SŠ)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41,1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21,2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9,6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6,9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036131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B54482-D0D2-E646-8D43-6AE2CA1F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Delovni čas učiteljev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8D2BE-CC49-2444-A390-87FEFFF88C74}"/>
              </a:ext>
            </a:extLst>
          </p:cNvPr>
          <p:cNvSpPr txBox="1"/>
          <p:nvPr/>
        </p:nvSpPr>
        <p:spPr>
          <a:xfrm>
            <a:off x="929696" y="4197058"/>
            <a:ext cx="4734125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600" dirty="0"/>
              <a:t>Od leta 2018: </a:t>
            </a:r>
          </a:p>
          <a:p>
            <a:endParaRPr lang="sl-SI" sz="1600" dirty="0"/>
          </a:p>
          <a:p>
            <a:r>
              <a:rPr lang="sl-SI" sz="1600" dirty="0"/>
              <a:t>OŠ: Za poučevanje se je čas povečal za 3 ure.</a:t>
            </a:r>
          </a:p>
          <a:p>
            <a:endParaRPr lang="sl-SI" sz="1600" dirty="0"/>
          </a:p>
          <a:p>
            <a:r>
              <a:rPr lang="sl-SI" sz="1600" dirty="0"/>
              <a:t>SŠ: Za administrativna dela se je čas povečal za 4 ure.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C9FB56-7863-8C46-828D-50187F8D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15</a:t>
            </a:fld>
            <a:endParaRPr lang="sl-S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8F7C0-7467-004A-8211-AC4A53576938}"/>
              </a:ext>
            </a:extLst>
          </p:cNvPr>
          <p:cNvSpPr txBox="1"/>
          <p:nvPr/>
        </p:nvSpPr>
        <p:spPr>
          <a:xfrm>
            <a:off x="6428097" y="3678598"/>
            <a:ext cx="3179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Čas poučevanja v deležu vsega </a:t>
            </a:r>
            <a:r>
              <a:rPr lang="en-GB" sz="1600" dirty="0" err="1">
                <a:effectLst/>
              </a:rPr>
              <a:t>delovnega</a:t>
            </a:r>
            <a:r>
              <a:rPr lang="en-GB" sz="1600" dirty="0">
                <a:effectLst/>
              </a:rPr>
              <a:t> </a:t>
            </a:r>
            <a:r>
              <a:rPr lang="en-GB" sz="1600" dirty="0" err="1">
                <a:effectLst/>
              </a:rPr>
              <a:t>časa</a:t>
            </a:r>
            <a:r>
              <a:rPr lang="en-GB" sz="1600" dirty="0">
                <a:effectLst/>
              </a:rPr>
              <a:t> </a:t>
            </a:r>
            <a:r>
              <a:rPr lang="en-GB" sz="1600" dirty="0" err="1">
                <a:effectLst/>
              </a:rPr>
              <a:t>učiteljev</a:t>
            </a:r>
            <a:r>
              <a:rPr lang="en-GB" sz="1600" dirty="0">
                <a:effectLst/>
              </a:rPr>
              <a:t>: </a:t>
            </a:r>
          </a:p>
          <a:p>
            <a:endParaRPr lang="en-GB" sz="1600" dirty="0">
              <a:effectLst/>
            </a:endParaRPr>
          </a:p>
          <a:p>
            <a:r>
              <a:rPr lang="sl-SI" sz="1600" dirty="0"/>
              <a:t>ISCED 1: 		</a:t>
            </a:r>
            <a:r>
              <a:rPr lang="en-GB" sz="1600" dirty="0">
                <a:effectLst/>
              </a:rPr>
              <a:t>58 % </a:t>
            </a:r>
          </a:p>
          <a:p>
            <a:r>
              <a:rPr lang="en-GB" sz="1600" dirty="0"/>
              <a:t>ISCED 2: 		</a:t>
            </a:r>
            <a:r>
              <a:rPr lang="en-GB" sz="1600" dirty="0">
                <a:effectLst/>
              </a:rPr>
              <a:t>56 % </a:t>
            </a:r>
          </a:p>
          <a:p>
            <a:r>
              <a:rPr lang="en-GB" sz="1600" dirty="0">
                <a:effectLst/>
              </a:rPr>
              <a:t>ISCED 3: 		51 %</a:t>
            </a:r>
          </a:p>
          <a:p>
            <a:r>
              <a:rPr lang="en-GB" sz="1600" dirty="0">
                <a:solidFill>
                  <a:srgbClr val="0070C0"/>
                </a:solidFill>
                <a:effectLst/>
              </a:rPr>
              <a:t>OECD (ISCED 2): 	43 %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0BD33-936A-CB46-A6E4-BBD313595C11}"/>
              </a:ext>
            </a:extLst>
          </p:cNvPr>
          <p:cNvSpPr txBox="1"/>
          <p:nvPr/>
        </p:nvSpPr>
        <p:spPr>
          <a:xfrm>
            <a:off x="9340697" y="4387469"/>
            <a:ext cx="1921607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600" dirty="0"/>
              <a:t>V Sloveniji učitelji poučujejo večji del delovnega časa kot je povprečje OECD.</a:t>
            </a:r>
          </a:p>
        </p:txBody>
      </p:sp>
    </p:spTree>
    <p:extLst>
      <p:ext uri="{BB962C8B-B14F-4D97-AF65-F5344CB8AC3E}">
        <p14:creationId xmlns:p14="http://schemas.microsoft.com/office/powerpoint/2010/main" val="251185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82D9-82A6-564B-AAC3-3F18912A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Mnenja o študiju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C4B22-D245-6849-B6F3-1CECDACD8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98261"/>
            <a:ext cx="10319802" cy="4288137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DFE02A-C8C2-9540-8478-F13B8A48A406}"/>
              </a:ext>
            </a:extLst>
          </p:cNvPr>
          <p:cNvSpPr/>
          <p:nvPr/>
        </p:nvSpPr>
        <p:spPr>
          <a:xfrm>
            <a:off x="5263977" y="1779374"/>
            <a:ext cx="2912613" cy="31371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A8DBF-D7FD-984E-926B-18FFEBDF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16</a:t>
            </a:fld>
            <a:endParaRPr lang="sl-S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C0B1B-C9FA-F845-9C75-79DDE42502A5}"/>
              </a:ext>
            </a:extLst>
          </p:cNvPr>
          <p:cNvSpPr txBox="1"/>
          <p:nvPr/>
        </p:nvSpPr>
        <p:spPr>
          <a:xfrm>
            <a:off x="838200" y="5601844"/>
            <a:ext cx="1008898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Kritični učitelji: slabo pripravljeni na vodenje razreda in malo priložnosti opazovanja poučevanja v razredu.</a:t>
            </a:r>
          </a:p>
        </p:txBody>
      </p:sp>
    </p:spTree>
    <p:extLst>
      <p:ext uri="{BB962C8B-B14F-4D97-AF65-F5344CB8AC3E}">
        <p14:creationId xmlns:p14="http://schemas.microsoft.com/office/powerpoint/2010/main" val="3626964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3DFC3-84F9-5748-B64C-CFFF459E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>
            <a:noAutofit/>
          </a:bodyPr>
          <a:lstStyle/>
          <a:p>
            <a:r>
              <a:rPr lang="en-GB" sz="2800" dirty="0" err="1">
                <a:effectLst/>
              </a:rPr>
              <a:t>Sprememba</a:t>
            </a:r>
            <a:r>
              <a:rPr lang="en-GB" sz="2800" dirty="0">
                <a:effectLst/>
              </a:rPr>
              <a:t> v </a:t>
            </a:r>
            <a:r>
              <a:rPr lang="en-GB" sz="2800" dirty="0" err="1">
                <a:effectLst/>
              </a:rPr>
              <a:t>občutku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pripravljenosti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novih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diplomantov</a:t>
            </a:r>
            <a:r>
              <a:rPr lang="en-GB" sz="2800" dirty="0">
                <a:effectLst/>
              </a:rPr>
              <a:t> </a:t>
            </a:r>
            <a:br>
              <a:rPr lang="en-GB" sz="2800" dirty="0">
                <a:effectLst/>
              </a:rPr>
            </a:br>
            <a:r>
              <a:rPr lang="en-GB" sz="2800" dirty="0" err="1">
                <a:effectLst/>
              </a:rPr>
              <a:t>na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prakso</a:t>
            </a:r>
            <a:r>
              <a:rPr lang="en-GB" sz="2800" dirty="0">
                <a:effectLst/>
              </a:rPr>
              <a:t> v </a:t>
            </a:r>
            <a:r>
              <a:rPr lang="en-GB" sz="2800" dirty="0" err="1">
                <a:effectLst/>
              </a:rPr>
              <a:t>razredu</a:t>
            </a:r>
            <a:r>
              <a:rPr lang="en-GB" sz="2800" dirty="0">
                <a:effectLst/>
              </a:rPr>
              <a:t> – ISCED 2 (7. do 9. </a:t>
            </a:r>
            <a:r>
              <a:rPr lang="en-GB" sz="2800" dirty="0" err="1">
                <a:effectLst/>
              </a:rPr>
              <a:t>razred</a:t>
            </a:r>
            <a:r>
              <a:rPr lang="en-GB" sz="2800" dirty="0">
                <a:effectLst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9B5CA-9D6C-A04F-B040-1B2694C3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17</a:t>
            </a:fld>
            <a:endParaRPr lang="sl-S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20283-5A62-6D46-9FC9-519DC71A43B8}"/>
              </a:ext>
            </a:extLst>
          </p:cNvPr>
          <p:cNvSpPr txBox="1"/>
          <p:nvPr/>
        </p:nvSpPr>
        <p:spPr>
          <a:xfrm>
            <a:off x="8748215" y="1859339"/>
            <a:ext cx="2605585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Velik padec: </a:t>
            </a:r>
          </a:p>
          <a:p>
            <a:endParaRPr lang="sl-SI" dirty="0"/>
          </a:p>
          <a:p>
            <a:r>
              <a:rPr lang="sl-SI" dirty="0"/>
              <a:t>za več kot 35 odstotnih točk </a:t>
            </a:r>
          </a:p>
          <a:p>
            <a:endParaRPr lang="sl-SI" dirty="0"/>
          </a:p>
          <a:p>
            <a:r>
              <a:rPr lang="en-GB" dirty="0">
                <a:effectLst/>
              </a:rPr>
              <a:t>v </a:t>
            </a:r>
            <a:r>
              <a:rPr lang="en-GB" dirty="0" err="1">
                <a:effectLst/>
              </a:rPr>
              <a:t>občutku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pripravljenosti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novih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diplomantov</a:t>
            </a:r>
            <a:r>
              <a:rPr lang="en-GB" dirty="0">
                <a:effectLst/>
              </a:rPr>
              <a:t> </a:t>
            </a:r>
          </a:p>
          <a:p>
            <a:endParaRPr lang="en-GB" dirty="0"/>
          </a:p>
          <a:p>
            <a:r>
              <a:rPr lang="en-GB" dirty="0" err="1">
                <a:effectLst/>
              </a:rPr>
              <a:t>na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prakso</a:t>
            </a:r>
            <a:r>
              <a:rPr lang="en-GB" dirty="0">
                <a:effectLst/>
              </a:rPr>
              <a:t> v </a:t>
            </a:r>
            <a:r>
              <a:rPr lang="en-GB" dirty="0" err="1">
                <a:effectLst/>
              </a:rPr>
              <a:t>razredu</a:t>
            </a:r>
            <a:r>
              <a:rPr lang="en-GB" dirty="0">
                <a:effectLst/>
              </a:rPr>
              <a:t> </a:t>
            </a:r>
          </a:p>
          <a:p>
            <a:endParaRPr lang="en-GB" dirty="0"/>
          </a:p>
          <a:p>
            <a:r>
              <a:rPr lang="en-GB" dirty="0">
                <a:effectLst/>
              </a:rPr>
              <a:t>(</a:t>
            </a:r>
            <a:r>
              <a:rPr lang="en-GB" dirty="0" err="1">
                <a:effectLst/>
              </a:rPr>
              <a:t>največji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padec</a:t>
            </a:r>
            <a:r>
              <a:rPr lang="en-GB" dirty="0">
                <a:effectLst/>
              </a:rPr>
              <a:t> med </a:t>
            </a:r>
            <a:r>
              <a:rPr lang="en-GB" dirty="0" err="1">
                <a:effectLst/>
              </a:rPr>
              <a:t>vsemi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sodelujočimi</a:t>
            </a:r>
            <a:r>
              <a:rPr lang="en-GB" dirty="0">
                <a:effectLst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2605CA-18F9-B94E-9227-2A4375709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66"/>
          <a:stretch/>
        </p:blipFill>
        <p:spPr>
          <a:xfrm>
            <a:off x="838200" y="1253505"/>
            <a:ext cx="7910015" cy="48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80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D1D1-82BA-9943-976C-ECF7DDB2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Zadovoljstvo učiteljev z delom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F33CA-516E-1C40-A6CE-D9EAD71C9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4026"/>
            <a:ext cx="7179488" cy="4649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BEAEB-A9B9-224F-BB92-A23DA5F99842}"/>
              </a:ext>
            </a:extLst>
          </p:cNvPr>
          <p:cNvSpPr txBox="1"/>
          <p:nvPr/>
        </p:nvSpPr>
        <p:spPr>
          <a:xfrm>
            <a:off x="8152128" y="1878883"/>
            <a:ext cx="319894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rgbClr val="C00000"/>
                </a:solidFill>
                <a:effectLst/>
              </a:rPr>
              <a:t>V Sloveniji je zadovoljstvo padlo od leta 2018</a:t>
            </a:r>
            <a:r>
              <a:rPr lang="sl-SI" sz="1600" dirty="0">
                <a:solidFill>
                  <a:srgbClr val="C00000"/>
                </a:solidFill>
              </a:rPr>
              <a:t> z 90 % na 85 % (ISCED 2).</a:t>
            </a:r>
            <a:endParaRPr lang="sl-SI" sz="1600" dirty="0">
              <a:effectLst/>
            </a:endParaRPr>
          </a:p>
          <a:p>
            <a:endParaRPr lang="sl-SI" sz="1600" dirty="0"/>
          </a:p>
          <a:p>
            <a:r>
              <a:rPr lang="sl-SI" sz="1600" dirty="0"/>
              <a:t>1/3 učiteljev je zadovoljnih s plačo (pomladi 2024).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6DA9A8-3CBC-DC4F-A81A-FA1F693F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18</a:t>
            </a:fld>
            <a:endParaRPr lang="sl-S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68056-C772-134C-90F9-9AF13C3EAB71}"/>
              </a:ext>
            </a:extLst>
          </p:cNvPr>
          <p:cNvSpPr txBox="1"/>
          <p:nvPr/>
        </p:nvSpPr>
        <p:spPr>
          <a:xfrm>
            <a:off x="8154853" y="3527609"/>
            <a:ext cx="3196222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600" dirty="0"/>
              <a:t>Skoraj petina mlajših učiteljev </a:t>
            </a:r>
          </a:p>
          <a:p>
            <a:r>
              <a:rPr lang="sl-SI" sz="1600" dirty="0"/>
              <a:t>in </a:t>
            </a:r>
          </a:p>
          <a:p>
            <a:r>
              <a:rPr lang="sl-SI" sz="1600" dirty="0"/>
              <a:t>petina tistih, ki se ne bodo upokojili, </a:t>
            </a:r>
          </a:p>
          <a:p>
            <a:r>
              <a:rPr lang="sl-SI" sz="1600" dirty="0"/>
              <a:t>ima namen zamenjati poklic </a:t>
            </a:r>
          </a:p>
          <a:p>
            <a:r>
              <a:rPr lang="sl-SI" sz="1600" dirty="0"/>
              <a:t>v 5 letih.</a:t>
            </a:r>
          </a:p>
          <a:p>
            <a:endParaRPr lang="sl-SI" sz="1600" dirty="0"/>
          </a:p>
          <a:p>
            <a:r>
              <a:rPr lang="sl-SI" sz="1600" dirty="0"/>
              <a:t>(kot v OECD povprečju).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5E16A-721A-0346-94C0-8E70857D62AF}"/>
              </a:ext>
            </a:extLst>
          </p:cNvPr>
          <p:cNvSpPr txBox="1"/>
          <p:nvPr/>
        </p:nvSpPr>
        <p:spPr>
          <a:xfrm>
            <a:off x="1114367" y="5635822"/>
            <a:ext cx="151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Podatki za ISCED 2</a:t>
            </a:r>
          </a:p>
        </p:txBody>
      </p:sp>
    </p:spTree>
    <p:extLst>
      <p:ext uri="{BB962C8B-B14F-4D97-AF65-F5344CB8AC3E}">
        <p14:creationId xmlns:p14="http://schemas.microsoft.com/office/powerpoint/2010/main" val="760191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0892-C7A7-674D-9516-9FA6A055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5061" y="1307713"/>
            <a:ext cx="1838739" cy="2603362"/>
          </a:xfrm>
        </p:spPr>
        <p:txBody>
          <a:bodyPr/>
          <a:lstStyle/>
          <a:p>
            <a:r>
              <a:rPr lang="sl-SI" dirty="0"/>
              <a:t>Zado-voljstvo z delom učiteljev in plača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C556E-0B2D-0F44-AC04-871B6E51D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5"/>
          <a:stretch/>
        </p:blipFill>
        <p:spPr>
          <a:xfrm>
            <a:off x="838200" y="611132"/>
            <a:ext cx="8538556" cy="563573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CF1AFE7-9091-AC4D-A61D-2D474FF1E5D9}"/>
              </a:ext>
            </a:extLst>
          </p:cNvPr>
          <p:cNvSpPr/>
          <p:nvPr/>
        </p:nvSpPr>
        <p:spPr>
          <a:xfrm>
            <a:off x="3534958" y="5043295"/>
            <a:ext cx="397565" cy="3975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A4A8-61C6-424F-86BF-7335826D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19</a:t>
            </a:fld>
            <a:endParaRPr lang="sl-S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D375C-98B1-E142-A207-51875686EFA2}"/>
              </a:ext>
            </a:extLst>
          </p:cNvPr>
          <p:cNvSpPr txBox="1"/>
          <p:nvPr/>
        </p:nvSpPr>
        <p:spPr>
          <a:xfrm>
            <a:off x="9607826" y="4253498"/>
            <a:ext cx="154387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1/3 učiteljev je zadovoljnih s plačo. </a:t>
            </a:r>
          </a:p>
        </p:txBody>
      </p:sp>
    </p:spTree>
    <p:extLst>
      <p:ext uri="{BB962C8B-B14F-4D97-AF65-F5344CB8AC3E}">
        <p14:creationId xmlns:p14="http://schemas.microsoft.com/office/powerpoint/2010/main" val="381100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8174-0800-4745-9B53-9FDFA7DD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Namen raziskave TALIS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0ECD-FA1F-584F-9A5F-B18375E24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1800" b="1" dirty="0">
                <a:solidFill>
                  <a:srgbClr val="C00000"/>
                </a:solidFill>
              </a:rPr>
              <a:t>Splošni cilj: </a:t>
            </a:r>
            <a:r>
              <a:rPr lang="sl-SI" sz="1800" dirty="0"/>
              <a:t>ustvariti kazalnike o učiteljih, vodenju šol in poučevanju, da so osnova za mednarodne primerjave in vpogled v spremembe ali trende skozi čas. </a:t>
            </a:r>
          </a:p>
          <a:p>
            <a:pPr marL="0" indent="0">
              <a:buNone/>
            </a:pPr>
            <a:r>
              <a:rPr lang="sl-SI" sz="1800" b="1" dirty="0">
                <a:solidFill>
                  <a:srgbClr val="C00000"/>
                </a:solidFill>
              </a:rPr>
              <a:t>Namenjena:</a:t>
            </a:r>
          </a:p>
          <a:p>
            <a:r>
              <a:rPr lang="sl-SI" sz="1800" dirty="0">
                <a:solidFill>
                  <a:srgbClr val="C00000"/>
                </a:solidFill>
              </a:rPr>
              <a:t>oblikovalcem politik</a:t>
            </a:r>
            <a:r>
              <a:rPr lang="sl-SI" sz="1800" dirty="0"/>
              <a:t>, da bi jim pomagali pri razvoju politik, ki spodbujajo učiteljski poklic in najboljše pogoje za učinkovito poučevanje in učenje</a:t>
            </a:r>
          </a:p>
          <a:p>
            <a:r>
              <a:rPr lang="sl-SI" sz="1800" dirty="0">
                <a:solidFill>
                  <a:srgbClr val="C00000"/>
                </a:solidFill>
              </a:rPr>
              <a:t>učiteljem, vodstvu šol in izobraževalnim strokovnjakom</a:t>
            </a:r>
            <a:r>
              <a:rPr lang="sl-SI" sz="1800" dirty="0"/>
              <a:t>, pri razpravah o izobraževalnih praksah in o tem, kako bi jih lahko izboljšali</a:t>
            </a:r>
          </a:p>
          <a:p>
            <a:r>
              <a:rPr lang="sl-SI" sz="1800" dirty="0">
                <a:solidFill>
                  <a:srgbClr val="C00000"/>
                </a:solidFill>
              </a:rPr>
              <a:t>raziskovalcem</a:t>
            </a:r>
            <a:r>
              <a:rPr lang="sl-SI" sz="1800" dirty="0"/>
              <a:t>, da bi razširili raziskovalna spoznanja na vsakem vsebinskem področju iz izhodišč in omogočili nadaljnje raziskave z uporabo raziskave TALIS in drugih podatkov.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sl-SI" sz="1800" b="1" dirty="0">
                <a:solidFill>
                  <a:srgbClr val="C00000"/>
                </a:solidFill>
              </a:rPr>
              <a:t>Vodstvo raziskave: </a:t>
            </a:r>
            <a:r>
              <a:rPr lang="sl-SI" sz="1800" dirty="0"/>
              <a:t>OCED + predstavniki ministrstev sodelujočih držav (vsebinski cilji, kazalci, poročila)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sl-SI" sz="1800" b="1" dirty="0">
                <a:solidFill>
                  <a:srgbClr val="C00000"/>
                </a:solidFill>
              </a:rPr>
              <a:t>Mednarodni center za podatke</a:t>
            </a:r>
            <a:r>
              <a:rPr lang="sl-SI" sz="1800" dirty="0"/>
              <a:t>: IEA Hamburg (vzorčenje učitelje in ravnatelje, spletni vprašalniki, uredi podatkovne zbirke in pripravi podatke za objavo).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sl-SI" sz="1800" b="1" dirty="0">
                <a:solidFill>
                  <a:srgbClr val="C00000"/>
                </a:solidFill>
              </a:rPr>
              <a:t>Nacionalni centri </a:t>
            </a:r>
            <a:r>
              <a:rPr lang="sl-SI" sz="1800" dirty="0"/>
              <a:t>izvedejo raziskavo v svoji državi: v Sloveniji Pedagoški inštitut.</a:t>
            </a:r>
          </a:p>
          <a:p>
            <a:endParaRPr lang="sl-SI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D1BEC-8BBF-BD47-97D1-B77F9348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2</a:t>
            </a:fld>
            <a:endParaRPr lang="sl-S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621BC-47A6-7F4E-9B47-C23987584858}"/>
              </a:ext>
            </a:extLst>
          </p:cNvPr>
          <p:cNvSpPr txBox="1"/>
          <p:nvPr/>
        </p:nvSpPr>
        <p:spPr>
          <a:xfrm>
            <a:off x="1959429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697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6F8C5-5100-E74E-8E86-F6E5812E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Namere po zamenjavi poklica in občutek cenjenosti poklica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CF85E-42BB-2E4E-859C-58628A894982}"/>
              </a:ext>
            </a:extLst>
          </p:cNvPr>
          <p:cNvSpPr txBox="1"/>
          <p:nvPr/>
        </p:nvSpPr>
        <p:spPr>
          <a:xfrm>
            <a:off x="838199" y="1194050"/>
            <a:ext cx="525171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70C0"/>
                </a:solidFill>
                <a:effectLst/>
              </a:rPr>
              <a:t>V povprečju OECD učitelji, ki poročajo</a:t>
            </a:r>
            <a:r>
              <a:rPr lang="sl-SI" sz="1800" dirty="0">
                <a:effectLst/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</a:rPr>
              <a:t>da jih učenci ustrahujejo ali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</a:rPr>
              <a:t>so do njih verbalno nasilni, ali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</a:rPr>
              <a:t>je vzdrževanje razredne discipline zanje velik stres, </a:t>
            </a:r>
          </a:p>
          <a:p>
            <a:r>
              <a:rPr lang="sl-SI" sz="1800" dirty="0">
                <a:effectLst/>
              </a:rPr>
              <a:t>več kot </a:t>
            </a:r>
            <a:r>
              <a:rPr lang="sl-SI" sz="1800" b="1" dirty="0">
                <a:solidFill>
                  <a:srgbClr val="C00000"/>
                </a:solidFill>
                <a:effectLst/>
              </a:rPr>
              <a:t>dvakrat pogosteje nameravajo opustiti poučevanje v naslednjih petih letih</a:t>
            </a:r>
            <a:r>
              <a:rPr lang="sl-SI" sz="1800" dirty="0">
                <a:effectLst/>
              </a:rPr>
              <a:t>.</a:t>
            </a:r>
          </a:p>
          <a:p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49E39-CA34-4641-864B-921D61CA0BB1}"/>
              </a:ext>
            </a:extLst>
          </p:cNvPr>
          <p:cNvSpPr txBox="1"/>
          <p:nvPr/>
        </p:nvSpPr>
        <p:spPr>
          <a:xfrm>
            <a:off x="6280986" y="1237013"/>
            <a:ext cx="5072814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l-SI" sz="1800" b="1" dirty="0">
                <a:solidFill>
                  <a:srgbClr val="C00000"/>
                </a:solidFill>
                <a:effectLst/>
              </a:rPr>
              <a:t>V Sloveniji so na vseh ravneh odločilni napovedniki namere po opustitvi poklica</a:t>
            </a:r>
            <a:r>
              <a:rPr lang="sl-SI" sz="1800" b="1" dirty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</a:rPr>
              <a:t>ustrahovanje in verbalno nasilje s strani učencev,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dirty="0"/>
              <a:t>p</a:t>
            </a:r>
            <a:r>
              <a:rPr lang="sl-SI" sz="1800" dirty="0">
                <a:effectLst/>
              </a:rPr>
              <a:t>reveč ur poučevanja,</a:t>
            </a:r>
            <a:endParaRPr lang="sl-SI" sz="1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</a:rPr>
              <a:t>preveč dela s prilagajanjem poučevanja različnim potrebam učencev.</a:t>
            </a:r>
          </a:p>
          <a:p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DA1F-4E1E-974F-BD8C-F6DAEB48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20</a:t>
            </a:fld>
            <a:endParaRPr lang="sl-S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2DEA2B-EBF3-284E-A36E-3649270D0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38"/>
          <a:stretch/>
        </p:blipFill>
        <p:spPr>
          <a:xfrm>
            <a:off x="675584" y="4124988"/>
            <a:ext cx="10678216" cy="1815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AF3E26-C570-8A43-9262-0F6EBE7AAF83}"/>
              </a:ext>
            </a:extLst>
          </p:cNvPr>
          <p:cNvSpPr txBox="1"/>
          <p:nvPr/>
        </p:nvSpPr>
        <p:spPr>
          <a:xfrm>
            <a:off x="9365666" y="3368769"/>
            <a:ext cx="1950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rgbClr val="C00000"/>
                </a:solidFill>
              </a:rPr>
              <a:t>Samo vsak šesti učitelj meni, da jih cenijo mediji!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4EE693DF-9EFC-DC45-9703-41FCCF9E2637}"/>
              </a:ext>
            </a:extLst>
          </p:cNvPr>
          <p:cNvSpPr/>
          <p:nvPr/>
        </p:nvSpPr>
        <p:spPr>
          <a:xfrm rot="1180311">
            <a:off x="10728112" y="4182807"/>
            <a:ext cx="382138" cy="22273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DF0BF9-D149-9540-98EF-C4D12046239A}"/>
              </a:ext>
            </a:extLst>
          </p:cNvPr>
          <p:cNvSpPr txBox="1"/>
          <p:nvPr/>
        </p:nvSpPr>
        <p:spPr>
          <a:xfrm>
            <a:off x="4032250" y="3702333"/>
            <a:ext cx="389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Kdo ceni učitelje po njihovem mnenju?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0971B-F702-F748-8002-D84C1580FCE6}"/>
              </a:ext>
            </a:extLst>
          </p:cNvPr>
          <p:cNvSpPr txBox="1"/>
          <p:nvPr/>
        </p:nvSpPr>
        <p:spPr>
          <a:xfrm>
            <a:off x="838198" y="5855157"/>
            <a:ext cx="956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OECD (ISCED 2)                                     21,7 		           16,1 		             19,8</a:t>
            </a:r>
          </a:p>
        </p:txBody>
      </p:sp>
    </p:spTree>
    <p:extLst>
      <p:ext uri="{BB962C8B-B14F-4D97-AF65-F5344CB8AC3E}">
        <p14:creationId xmlns:p14="http://schemas.microsoft.com/office/powerpoint/2010/main" val="264123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219E-5AFF-6D40-8C29-09137293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32" y="426416"/>
            <a:ext cx="7886700" cy="574794"/>
          </a:xfrm>
        </p:spPr>
        <p:txBody>
          <a:bodyPr/>
          <a:lstStyle/>
          <a:p>
            <a:r>
              <a:rPr lang="sl-SI" dirty="0"/>
              <a:t>Dostop do rezultatov od oktobra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EE5D8-CA18-454D-832D-648E56D9A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031" y="1318164"/>
            <a:ext cx="5439642" cy="436702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800" dirty="0">
                <a:solidFill>
                  <a:srgbClr val="C00000"/>
                </a:solidFill>
              </a:rPr>
              <a:t>Poročanje o rezultatih, nacionalno: 7. oktober 2025</a:t>
            </a:r>
          </a:p>
          <a:p>
            <a:r>
              <a:rPr lang="sl-SI" sz="1800" dirty="0"/>
              <a:t>Poročilo v e in v pdf obliki na spletu: </a:t>
            </a:r>
          </a:p>
          <a:p>
            <a:pPr lvl="1"/>
            <a:r>
              <a:rPr lang="sl-SI" dirty="0"/>
              <a:t>7 poglavij z mednarodnimi primerjavami</a:t>
            </a:r>
          </a:p>
          <a:p>
            <a:pPr lvl="1"/>
            <a:r>
              <a:rPr lang="sl-SI" dirty="0"/>
              <a:t>Rezultati za Slovenijo za vse tri populacije</a:t>
            </a:r>
          </a:p>
          <a:p>
            <a:pPr lvl="1"/>
            <a:r>
              <a:rPr lang="sl-SI" dirty="0"/>
              <a:t>Podatki (od novembra)</a:t>
            </a: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1800" dirty="0"/>
              <a:t>Spletni strani za TALIS v Sloveniji: </a:t>
            </a:r>
          </a:p>
          <a:p>
            <a:r>
              <a:rPr lang="sl-SI" sz="18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www.pei.si → raziskovalna dejavnost → mednarodne raziskave →Talis 2024</a:t>
            </a:r>
            <a:endParaRPr lang="sl-SI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l-SI" sz="1800" dirty="0">
                <a:hlinkClick r:id="rId3"/>
              </a:rPr>
              <a:t>http://talispei.splet.arnes.si/</a:t>
            </a:r>
            <a:r>
              <a:rPr lang="sl-SI" sz="1800" dirty="0"/>
              <a:t> </a:t>
            </a:r>
          </a:p>
          <a:p>
            <a:pPr marL="0" indent="0">
              <a:buNone/>
            </a:pPr>
            <a:endParaRPr lang="sl-SI" dirty="0"/>
          </a:p>
          <a:p>
            <a:endParaRPr lang="sl-SI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E1FE00-9A67-3241-8969-218AB5546227}"/>
              </a:ext>
            </a:extLst>
          </p:cNvPr>
          <p:cNvSpPr txBox="1">
            <a:spLocks/>
          </p:cNvSpPr>
          <p:nvPr/>
        </p:nvSpPr>
        <p:spPr>
          <a:xfrm>
            <a:off x="6521277" y="1318163"/>
            <a:ext cx="4792692" cy="43670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50000"/>
              <a:buFont typeface="Lucida Grande" panose="020B0600040502020204" pitchFamily="34" charset="0"/>
              <a:buChar char="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50000"/>
              <a:buFont typeface="Lucida Grande" panose="020B0600040502020204" pitchFamily="34" charset="0"/>
              <a:buChar char="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50"/>
              </a:buClr>
              <a:buSzPct val="50000"/>
              <a:buFont typeface="Lucida Grande" panose="020B0600040502020204" pitchFamily="34" charset="0"/>
              <a:buChar char="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dirty="0">
                <a:solidFill>
                  <a:srgbClr val="C00000"/>
                </a:solidFill>
              </a:rPr>
              <a:t>Poročanje o rezultatih, mednarodno</a:t>
            </a:r>
          </a:p>
          <a:p>
            <a:r>
              <a:rPr lang="sl-SI" sz="1800" dirty="0"/>
              <a:t>Poročilo v e in pdf obliki na spletu </a:t>
            </a:r>
          </a:p>
          <a:p>
            <a:r>
              <a:rPr lang="sl-SI" sz="1800" dirty="0"/>
              <a:t>Tabele in grafi mednarodnih primerjav k poglavjem poročila na spletu (ang.)</a:t>
            </a:r>
          </a:p>
          <a:p>
            <a:r>
              <a:rPr lang="sl-SI" sz="1800" dirty="0"/>
              <a:t>Izhodišča raziskave </a:t>
            </a:r>
          </a:p>
          <a:p>
            <a:r>
              <a:rPr lang="sl-SI" sz="1800" dirty="0"/>
              <a:t>Dostop do interaktivnega portala rezultatov TALIS (Compendium)</a:t>
            </a:r>
          </a:p>
          <a:p>
            <a:r>
              <a:rPr lang="sl-SI" sz="1800" dirty="0"/>
              <a:t>Kratek opis rezultatov Slovenije (angl.) na spletu</a:t>
            </a:r>
          </a:p>
          <a:p>
            <a:r>
              <a:rPr lang="sl-SI" sz="1800" dirty="0"/>
              <a:t>Podatki vseh držav</a:t>
            </a:r>
          </a:p>
          <a:p>
            <a:pPr marL="0" indent="0">
              <a:buNone/>
            </a:pPr>
            <a:r>
              <a:rPr lang="en-GB" sz="1800" u="sng" dirty="0">
                <a:hlinkClick r:id="rId4"/>
              </a:rPr>
              <a:t>http://www.oecd.org/education/talis/</a:t>
            </a:r>
            <a:endParaRPr lang="en-GB" sz="1800" u="sng" dirty="0"/>
          </a:p>
          <a:p>
            <a:pPr marL="0" indent="0">
              <a:buNone/>
            </a:pPr>
            <a:endParaRPr lang="sl-SI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E944C-173F-1C40-8CFB-BFDB5733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42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46D6A-012D-B346-8CD1-2BF98F39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Vstop Slovenije v TALIS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5886-5178-AE4D-B822-BD78482B6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dirty="0">
                <a:solidFill>
                  <a:srgbClr val="C00000"/>
                </a:solidFill>
              </a:rPr>
              <a:t>3 populacije učiteljev in ravnateljev-iste osnovne šole v vzorcu za 1 in 2 in vse srednje šole za 3:</a:t>
            </a:r>
            <a:endParaRPr lang="en-US" dirty="0"/>
          </a:p>
          <a:p>
            <a:pPr marL="46038" lvl="1" indent="0">
              <a:spcBef>
                <a:spcPts val="600"/>
              </a:spcBef>
              <a:buNone/>
            </a:pPr>
            <a:r>
              <a:rPr lang="sl-SI" b="1" dirty="0">
                <a:solidFill>
                  <a:srgbClr val="C00000"/>
                </a:solidFill>
              </a:rPr>
              <a:t>ISCED 2: </a:t>
            </a:r>
            <a:r>
              <a:rPr lang="sl-SI" dirty="0"/>
              <a:t>Glavna ciljna populacija, v središču poročanja</a:t>
            </a:r>
          </a:p>
          <a:p>
            <a:pPr marL="277813" lvl="1" indent="-2317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/>
              <a:t>Učitelji + ravnatelji tretjega triletja osnovne šole, po mednarodni klasifikaciji ravni ISCED 2, so glavna ciljna skupina in v središču poročanja. </a:t>
            </a:r>
          </a:p>
          <a:p>
            <a:pPr marL="277813" lvl="1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/>
              <a:t>V Sloveniji so to učitelji 7., 8., in 9. razreda osnovne šole. </a:t>
            </a:r>
            <a:r>
              <a:rPr lang="sl-SI" sz="1800" dirty="0"/>
              <a:t>Trendi iz 2018.</a:t>
            </a:r>
            <a:endParaRPr lang="sl-SI" dirty="0"/>
          </a:p>
          <a:p>
            <a:pPr marL="46038" lvl="1" indent="0">
              <a:spcBef>
                <a:spcPts val="1200"/>
              </a:spcBef>
              <a:buNone/>
            </a:pPr>
            <a:r>
              <a:rPr lang="sl-SI" b="1" dirty="0">
                <a:solidFill>
                  <a:srgbClr val="C00000"/>
                </a:solidFill>
              </a:rPr>
              <a:t>ISCED 1:</a:t>
            </a:r>
            <a:r>
              <a:rPr lang="sl-SI" dirty="0"/>
              <a:t> Podatki so deležni manjše mednarodne pozornosti in zanje se ne računa mednarodnih povprečij.</a:t>
            </a:r>
          </a:p>
          <a:p>
            <a:pPr marL="277813" lvl="1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/>
              <a:t>Učitelji in ravnatelji osnovnih šol z ravni ISCED 1 so dodatna populacija. V raziskavi je sodelovalo nekaj držav.</a:t>
            </a:r>
          </a:p>
          <a:p>
            <a:pPr marL="277813" lvl="1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/>
              <a:t>Slovenija sodeluje prvič, zato ne bo trendov.</a:t>
            </a:r>
          </a:p>
          <a:p>
            <a:pPr marL="277813" lvl="1" indent="-231775"/>
            <a:r>
              <a:rPr lang="sl-SI" dirty="0"/>
              <a:t>V Sloveniji so to učitelji 1. do 6. razreda osnovne šole. Prekrivanje z ISCED 2, zato posebno vzorčenje.</a:t>
            </a:r>
          </a:p>
          <a:p>
            <a:pPr marL="46038" lvl="1" indent="0">
              <a:spcBef>
                <a:spcPts val="1200"/>
              </a:spcBef>
              <a:buNone/>
            </a:pPr>
            <a:r>
              <a:rPr lang="sl-SI" b="1" dirty="0">
                <a:solidFill>
                  <a:srgbClr val="C00000"/>
                </a:solidFill>
              </a:rPr>
              <a:t>ISCED 3: </a:t>
            </a:r>
            <a:r>
              <a:rPr lang="sl-SI" dirty="0"/>
              <a:t>Podatki so deležni manjše mednarodne pozornosti in zanje se ne računa mednarodnih povprečij.</a:t>
            </a:r>
          </a:p>
          <a:p>
            <a:r>
              <a:rPr lang="sl-SI" sz="1800" dirty="0"/>
              <a:t>Srednje šole, raveni ISCED 3, učitelji + ravnatelji</a:t>
            </a:r>
          </a:p>
          <a:p>
            <a:r>
              <a:rPr lang="sl-SI" sz="1800" dirty="0"/>
              <a:t>V Sloveniji je SŠ premalo za vzorec, zato sodelujejo vse. Trendi iz 2018.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E2B2-0E23-E34A-8E05-A7CA0CE2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163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3E2A-3C23-694D-8C33-F5CDDC0A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796" y="334797"/>
            <a:ext cx="7886700" cy="742569"/>
          </a:xfrm>
        </p:spPr>
        <p:txBody>
          <a:bodyPr>
            <a:normAutofit/>
          </a:bodyPr>
          <a:lstStyle/>
          <a:p>
            <a:r>
              <a:rPr lang="sl-SI" dirty="0"/>
              <a:t>Slovenski učitelji v TALIS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9FCA4F-4E9C-604A-AF77-608B6AB6E783}"/>
              </a:ext>
            </a:extLst>
          </p:cNvPr>
          <p:cNvSpPr txBox="1">
            <a:spLocks/>
          </p:cNvSpPr>
          <p:nvPr/>
        </p:nvSpPr>
        <p:spPr>
          <a:xfrm>
            <a:off x="868796" y="1307255"/>
            <a:ext cx="10505938" cy="467151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Menlo Bold Italic" panose="020B0609030804020204" pitchFamily="49" charset="0"/>
              <a:buChar char="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Menlo Bold Italic" panose="020B0609030804020204" pitchFamily="49" charset="0"/>
              <a:buChar char="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enlo Bold Italic" panose="020B0609030804020204" pitchFamily="49" charset="0"/>
              <a:buChar char="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sl-SI" sz="1800" dirty="0"/>
              <a:t>                                         </a:t>
            </a:r>
            <a:r>
              <a:rPr lang="sl-SI" sz="1800" dirty="0">
                <a:solidFill>
                  <a:srgbClr val="C00000"/>
                </a:solidFill>
              </a:rPr>
              <a:t>Povprečna %   starejših od 50 let 				                    			           starost 	(2018→2024)</a:t>
            </a:r>
          </a:p>
          <a:p>
            <a:pPr marL="46038" lvl="1" indent="0">
              <a:lnSpc>
                <a:spcPct val="120000"/>
              </a:lnSpc>
              <a:buNone/>
              <a:tabLst>
                <a:tab pos="2706688" algn="l"/>
                <a:tab pos="4257675" algn="l"/>
              </a:tabLst>
            </a:pPr>
            <a:r>
              <a:rPr lang="sl-SI" dirty="0"/>
              <a:t>Slovenija, osnovna šola:    45 let               39→32 % </a:t>
            </a:r>
          </a:p>
          <a:p>
            <a:pPr marL="46038" lvl="1" indent="0">
              <a:lnSpc>
                <a:spcPct val="120000"/>
              </a:lnSpc>
              <a:buNone/>
              <a:tabLst>
                <a:tab pos="2706688" algn="l"/>
                <a:tab pos="4257675" algn="l"/>
              </a:tabLst>
            </a:pPr>
            <a:r>
              <a:rPr lang="sl-SI" dirty="0"/>
              <a:t>Slovenija, srednja šola:      48 let               46→49 % </a:t>
            </a:r>
          </a:p>
          <a:p>
            <a:pPr marL="46038" lvl="1" indent="0">
              <a:lnSpc>
                <a:spcPct val="120000"/>
              </a:lnSpc>
              <a:buNone/>
              <a:tabLst>
                <a:tab pos="2706688" algn="l"/>
                <a:tab pos="4257675" algn="l"/>
              </a:tabLst>
            </a:pPr>
            <a:endParaRPr lang="sl-SI" dirty="0"/>
          </a:p>
          <a:p>
            <a:pPr marL="46038" lvl="1" indent="0">
              <a:lnSpc>
                <a:spcPct val="120000"/>
              </a:lnSpc>
              <a:buNone/>
              <a:tabLst>
                <a:tab pos="2706688" algn="l"/>
                <a:tab pos="4257675" algn="l"/>
              </a:tabLst>
            </a:pPr>
            <a:r>
              <a:rPr lang="sl-SI" dirty="0">
                <a:solidFill>
                  <a:srgbClr val="C00000"/>
                </a:solidFill>
              </a:rPr>
              <a:t>Izobrazba: </a:t>
            </a:r>
          </a:p>
          <a:p>
            <a:pPr marL="331788" lvl="1" indent="-285750">
              <a:lnSpc>
                <a:spcPct val="120000"/>
              </a:lnSpc>
              <a:tabLst>
                <a:tab pos="2706688" algn="l"/>
                <a:tab pos="4257675" algn="l"/>
              </a:tabLst>
            </a:pPr>
            <a:r>
              <a:rPr lang="sl-SI" dirty="0"/>
              <a:t>68 % do 70 % učiteljev ima visokošolsko izobrazbo</a:t>
            </a:r>
          </a:p>
          <a:p>
            <a:pPr marL="331788" lvl="1" indent="-285750">
              <a:lnSpc>
                <a:spcPct val="120000"/>
              </a:lnSpc>
              <a:tabLst>
                <a:tab pos="2706688" algn="l"/>
                <a:tab pos="4257675" algn="l"/>
              </a:tabLst>
            </a:pPr>
            <a:r>
              <a:rPr lang="sl-SI" dirty="0"/>
              <a:t>več kot 20 let izkušenj: VIO 1 in 2: 41 %, VIO 3: 36 %, SŠ: 49 %</a:t>
            </a:r>
          </a:p>
          <a:p>
            <a:pPr marL="331788" lvl="1" indent="-285750">
              <a:lnSpc>
                <a:spcPct val="150000"/>
              </a:lnSpc>
              <a:tabLst>
                <a:tab pos="2706688" algn="l"/>
                <a:tab pos="4257675" algn="l"/>
              </a:tabLst>
            </a:pPr>
            <a:r>
              <a:rPr lang="sl-SI" dirty="0"/>
              <a:t>Učitelji z drugi kariero: VIO 1 in 2: 1,1 %, VIO 3:  3 %, SŠ: 10 %</a:t>
            </a:r>
          </a:p>
          <a:p>
            <a:pPr marL="46038" lvl="1" indent="0">
              <a:lnSpc>
                <a:spcPct val="150000"/>
              </a:lnSpc>
              <a:buNone/>
              <a:tabLst>
                <a:tab pos="2706688" algn="l"/>
                <a:tab pos="4257675" algn="l"/>
              </a:tabLst>
            </a:pPr>
            <a:endParaRPr lang="sl-SI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/>
              <a:t>Na šolah, kjer je </a:t>
            </a:r>
            <a:r>
              <a:rPr lang="sl-SI" sz="1800" dirty="0">
                <a:effectLst/>
              </a:rPr>
              <a:t>zaradi </a:t>
            </a:r>
            <a:r>
              <a:rPr lang="sl-SI" sz="1800" b="1" dirty="0">
                <a:solidFill>
                  <a:srgbClr val="0070C0"/>
                </a:solidFill>
                <a:effectLst/>
              </a:rPr>
              <a:t>pomanjkanja usposobljenih učiteljev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 dirty="0">
                <a:solidFill>
                  <a:srgbClr val="0070C0"/>
                </a:solidFill>
                <a:effectLst/>
              </a:rPr>
              <a:t>omejeno zagotavljanje kakovostnega pouka</a:t>
            </a:r>
            <a:r>
              <a:rPr lang="sl-SI" sz="1800" dirty="0">
                <a:effectLst/>
              </a:rPr>
              <a:t> uči: </a:t>
            </a:r>
            <a:r>
              <a:rPr lang="sl-SI" sz="1800" dirty="0"/>
              <a:t> </a:t>
            </a:r>
          </a:p>
          <a:p>
            <a:pPr>
              <a:spcBef>
                <a:spcPts val="0"/>
              </a:spcBef>
            </a:pPr>
            <a:r>
              <a:rPr lang="sl-SI" sz="1800" dirty="0"/>
              <a:t>VIO 1, 2 in 3: 	18 % učiteljev</a:t>
            </a:r>
          </a:p>
          <a:p>
            <a:pPr>
              <a:spcBef>
                <a:spcPts val="0"/>
              </a:spcBef>
            </a:pPr>
            <a:r>
              <a:rPr lang="sl-SI" sz="1800" dirty="0"/>
              <a:t>SŠ 		20 % učiteljev</a:t>
            </a:r>
            <a:endParaRPr lang="sl-SI" sz="1800" dirty="0">
              <a:effectLst/>
            </a:endParaRPr>
          </a:p>
          <a:p>
            <a:pPr marL="331788" lvl="1" indent="-285750">
              <a:lnSpc>
                <a:spcPct val="120000"/>
              </a:lnSpc>
              <a:tabLst>
                <a:tab pos="2706688" algn="l"/>
                <a:tab pos="4257675" algn="l"/>
              </a:tabLst>
            </a:pPr>
            <a:endParaRPr lang="sl-SI" dirty="0"/>
          </a:p>
          <a:p>
            <a:pPr marL="46038" lvl="1" indent="0">
              <a:lnSpc>
                <a:spcPct val="120000"/>
              </a:lnSpc>
              <a:buNone/>
              <a:tabLst>
                <a:tab pos="2706688" algn="l"/>
                <a:tab pos="4257675" algn="l"/>
              </a:tabLst>
            </a:pP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0141-D317-E040-8245-F0728CFB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4</a:t>
            </a:fld>
            <a:endParaRPr lang="sl-S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4A4A8-D477-CD48-AB06-7027459C7BD8}"/>
              </a:ext>
            </a:extLst>
          </p:cNvPr>
          <p:cNvSpPr txBox="1"/>
          <p:nvPr/>
        </p:nvSpPr>
        <p:spPr>
          <a:xfrm>
            <a:off x="7506117" y="1307255"/>
            <a:ext cx="3727940" cy="43858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sl-SI" sz="1800" dirty="0">
                <a:solidFill>
                  <a:srgbClr val="C00000"/>
                </a:solidFill>
              </a:rPr>
              <a:t>Vzorci: </a:t>
            </a:r>
          </a:p>
          <a:p>
            <a:pPr>
              <a:spcBef>
                <a:spcPts val="900"/>
              </a:spcBef>
            </a:pPr>
            <a:r>
              <a:rPr lang="sl-SI" sz="1800" dirty="0"/>
              <a:t>256 OŠ, po 20 učiteljev za ISCED 1 in ISCED 2 na šolo ali vsi;  </a:t>
            </a:r>
          </a:p>
          <a:p>
            <a:pPr>
              <a:spcBef>
                <a:spcPts val="900"/>
              </a:spcBef>
            </a:pPr>
            <a:r>
              <a:rPr lang="sl-SI" sz="1800" dirty="0"/>
              <a:t>130 SŠ, 30 učiteljev na šolo ali vsi </a:t>
            </a:r>
          </a:p>
          <a:p>
            <a:pPr>
              <a:spcBef>
                <a:spcPts val="900"/>
              </a:spcBef>
            </a:pPr>
            <a:r>
              <a:rPr lang="sl-SI" sz="1800" dirty="0">
                <a:solidFill>
                  <a:srgbClr val="C00000"/>
                </a:solidFill>
              </a:rPr>
              <a:t>Sodelovalo: </a:t>
            </a:r>
          </a:p>
          <a:p>
            <a:pPr>
              <a:spcBef>
                <a:spcPts val="900"/>
              </a:spcBef>
            </a:pPr>
            <a:r>
              <a:rPr lang="en-GB" dirty="0">
                <a:solidFill>
                  <a:srgbClr val="0070C0"/>
                </a:solidFill>
                <a:effectLst/>
              </a:rPr>
              <a:t>228 </a:t>
            </a:r>
            <a:r>
              <a:rPr lang="en-GB" dirty="0" err="1">
                <a:solidFill>
                  <a:srgbClr val="0070C0"/>
                </a:solidFill>
                <a:effectLst/>
              </a:rPr>
              <a:t>ravnateljev</a:t>
            </a:r>
            <a:r>
              <a:rPr lang="en-GB" dirty="0">
                <a:solidFill>
                  <a:srgbClr val="0070C0"/>
                </a:solidFill>
                <a:effectLst/>
              </a:rPr>
              <a:t> in 4111 </a:t>
            </a:r>
            <a:r>
              <a:rPr lang="en-GB" dirty="0" err="1">
                <a:solidFill>
                  <a:srgbClr val="0070C0"/>
                </a:solidFill>
                <a:effectLst/>
              </a:rPr>
              <a:t>učiteljev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prvega</a:t>
            </a:r>
            <a:r>
              <a:rPr lang="en-GB" dirty="0">
                <a:solidFill>
                  <a:srgbClr val="0070C0"/>
                </a:solidFill>
                <a:effectLst/>
              </a:rPr>
              <a:t> in </a:t>
            </a:r>
            <a:r>
              <a:rPr lang="en-GB" dirty="0" err="1">
                <a:solidFill>
                  <a:srgbClr val="0070C0"/>
                </a:solidFill>
                <a:effectLst/>
              </a:rPr>
              <a:t>drugega</a:t>
            </a:r>
            <a:r>
              <a:rPr lang="en-GB" dirty="0">
                <a:solidFill>
                  <a:srgbClr val="0070C0"/>
                </a:solidFill>
                <a:effectLst/>
              </a:rPr>
              <a:t> VIO (1. do 6. </a:t>
            </a:r>
            <a:r>
              <a:rPr lang="en-GB" dirty="0" err="1">
                <a:solidFill>
                  <a:srgbClr val="0070C0"/>
                </a:solidFill>
                <a:effectLst/>
              </a:rPr>
              <a:t>razred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osnovne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šole</a:t>
            </a:r>
            <a:r>
              <a:rPr lang="en-GB" dirty="0">
                <a:solidFill>
                  <a:srgbClr val="0070C0"/>
                </a:solidFill>
                <a:effectLst/>
              </a:rPr>
              <a:t>),</a:t>
            </a:r>
          </a:p>
          <a:p>
            <a:pPr>
              <a:spcBef>
                <a:spcPts val="900"/>
              </a:spcBef>
            </a:pPr>
            <a:r>
              <a:rPr lang="en-GB" dirty="0">
                <a:solidFill>
                  <a:srgbClr val="0070C0"/>
                </a:solidFill>
                <a:effectLst/>
              </a:rPr>
              <a:t>226 </a:t>
            </a:r>
            <a:r>
              <a:rPr lang="en-GB" dirty="0" err="1">
                <a:solidFill>
                  <a:srgbClr val="0070C0"/>
                </a:solidFill>
                <a:effectLst/>
              </a:rPr>
              <a:t>ravnateljev</a:t>
            </a:r>
            <a:r>
              <a:rPr lang="en-GB" dirty="0">
                <a:solidFill>
                  <a:srgbClr val="0070C0"/>
                </a:solidFill>
                <a:effectLst/>
              </a:rPr>
              <a:t> in 3261 </a:t>
            </a:r>
            <a:r>
              <a:rPr lang="en-GB" dirty="0" err="1">
                <a:solidFill>
                  <a:srgbClr val="0070C0"/>
                </a:solidFill>
                <a:effectLst/>
              </a:rPr>
              <a:t>učiteljev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tretjega</a:t>
            </a:r>
            <a:r>
              <a:rPr lang="en-GB" dirty="0">
                <a:solidFill>
                  <a:srgbClr val="0070C0"/>
                </a:solidFill>
                <a:effectLst/>
              </a:rPr>
              <a:t> VIO (7. do 9. </a:t>
            </a:r>
            <a:r>
              <a:rPr lang="en-GB" dirty="0" err="1">
                <a:solidFill>
                  <a:srgbClr val="0070C0"/>
                </a:solidFill>
                <a:effectLst/>
              </a:rPr>
              <a:t>razred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osnovne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šole</a:t>
            </a:r>
            <a:r>
              <a:rPr lang="en-GB" dirty="0">
                <a:solidFill>
                  <a:srgbClr val="0070C0"/>
                </a:solidFill>
                <a:effectLst/>
              </a:rPr>
              <a:t>),</a:t>
            </a:r>
          </a:p>
          <a:p>
            <a:pPr>
              <a:spcBef>
                <a:spcPts val="900"/>
              </a:spcBef>
            </a:pPr>
            <a:r>
              <a:rPr lang="en-GB" dirty="0">
                <a:solidFill>
                  <a:srgbClr val="0070C0"/>
                </a:solidFill>
                <a:effectLst/>
              </a:rPr>
              <a:t>118 </a:t>
            </a:r>
            <a:r>
              <a:rPr lang="en-GB" dirty="0" err="1">
                <a:solidFill>
                  <a:srgbClr val="0070C0"/>
                </a:solidFill>
                <a:effectLst/>
              </a:rPr>
              <a:t>ravnateljev</a:t>
            </a:r>
            <a:r>
              <a:rPr lang="en-GB" dirty="0">
                <a:solidFill>
                  <a:srgbClr val="0070C0"/>
                </a:solidFill>
                <a:effectLst/>
              </a:rPr>
              <a:t> in 3433 </a:t>
            </a:r>
            <a:r>
              <a:rPr lang="en-GB" dirty="0" err="1">
                <a:solidFill>
                  <a:srgbClr val="0070C0"/>
                </a:solidFill>
                <a:effectLst/>
              </a:rPr>
              <a:t>učiteljev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srednjih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šol</a:t>
            </a:r>
            <a:r>
              <a:rPr lang="en-GB" dirty="0">
                <a:solidFill>
                  <a:srgbClr val="0070C0"/>
                </a:solidFill>
                <a:effectLst/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686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7C1B5C-C1A4-4E48-A226-C71248D89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16005"/>
              </p:ext>
            </p:extLst>
          </p:nvPr>
        </p:nvGraphicFramePr>
        <p:xfrm>
          <a:off x="838200" y="1253332"/>
          <a:ext cx="10515600" cy="4705321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59443033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113800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655317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8926536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76773714"/>
                    </a:ext>
                  </a:extLst>
                </a:gridCol>
              </a:tblGrid>
              <a:tr h="630059">
                <a:tc>
                  <a:txBody>
                    <a:bodyPr/>
                    <a:lstStyle/>
                    <a:p>
                      <a:r>
                        <a:rPr lang="sl-SI" sz="1600" noProof="0">
                          <a:effectLst/>
                          <a:latin typeface="+mn-lt"/>
                        </a:rPr>
                        <a:t>Deleži učiteljev, ki poročajo, da precej ali zelo dobro dosegajo cilje: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Predstavitev </a:t>
                      </a:r>
                    </a:p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vsebine na razumljiv način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Pritegnitev učencev </a:t>
                      </a:r>
                    </a:p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k delu, ki jim </a:t>
                      </a:r>
                    </a:p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predstavlja izziv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Zagotavljanje povratnih informacij učencem </a:t>
                      </a:r>
                    </a:p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v podporo </a:t>
                      </a:r>
                    </a:p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njihovemu učenju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Učencem ponuditi priložnosti, da uporabijo, kar </a:t>
                      </a:r>
                    </a:p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so se naučili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0287153"/>
                  </a:ext>
                </a:extLst>
              </a:tr>
              <a:tr h="327546">
                <a:tc>
                  <a:txBody>
                    <a:bodyPr/>
                    <a:lstStyle/>
                    <a:p>
                      <a:r>
                        <a:rPr lang="sl-SI" sz="1600" noProof="0">
                          <a:effectLst/>
                          <a:latin typeface="+mn-lt"/>
                        </a:rPr>
                        <a:t>1. in 2. VIO (ISCED 1)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95,7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82,4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86,6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82,1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0400663"/>
                  </a:ext>
                </a:extLst>
              </a:tr>
              <a:tr h="261159">
                <a:tc>
                  <a:txBody>
                    <a:bodyPr/>
                    <a:lstStyle/>
                    <a:p>
                      <a:r>
                        <a:rPr lang="sl-SI" sz="1600" noProof="0">
                          <a:effectLst/>
                          <a:latin typeface="+mn-lt"/>
                        </a:rPr>
                        <a:t>3. VIO (ISCED 2)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95,1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74,7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82,4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79,6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9827222"/>
                  </a:ext>
                </a:extLst>
              </a:tr>
              <a:tr h="257456">
                <a:tc>
                  <a:txBody>
                    <a:bodyPr/>
                    <a:lstStyle/>
                    <a:p>
                      <a:r>
                        <a:rPr lang="sl-SI" sz="1600" noProof="0">
                          <a:effectLst/>
                          <a:latin typeface="+mn-lt"/>
                        </a:rPr>
                        <a:t>Srednje šole (ISCED 3)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93,9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72,8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80,2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77,7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5728847"/>
                  </a:ext>
                </a:extLst>
              </a:tr>
              <a:tr h="337782">
                <a:tc>
                  <a:txBody>
                    <a:bodyPr/>
                    <a:lstStyle/>
                    <a:p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OECD (ISCED 2)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91,4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78,2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80,6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84,0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7267839"/>
                  </a:ext>
                </a:extLst>
              </a:tr>
              <a:tr h="826675">
                <a:tc>
                  <a:txBody>
                    <a:bodyPr/>
                    <a:lstStyle/>
                    <a:p>
                      <a:br>
                        <a:rPr lang="sl-SI" sz="1600" noProof="0">
                          <a:effectLst/>
                          <a:latin typeface="+mn-lt"/>
                        </a:rPr>
                      </a:br>
                      <a:endParaRPr lang="sl-SI" sz="1600" noProof="0">
                        <a:effectLst/>
                        <a:latin typeface="+mn-lt"/>
                      </a:endParaRP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Prilagajanje poučevanja različnim potrebam učencev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Pomoč učencem pri obvladovanju lastnih čustev, misli in vedenja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Uravnavanje  vedenja         učencev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br>
                        <a:rPr lang="sl-SI" sz="1600" noProof="0">
                          <a:effectLst/>
                          <a:latin typeface="+mn-lt"/>
                        </a:rPr>
                      </a:br>
                      <a:endParaRPr lang="sl-SI" sz="1600" noProof="0">
                        <a:effectLst/>
                        <a:latin typeface="+mn-lt"/>
                      </a:endParaRP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353058"/>
                  </a:ext>
                </a:extLst>
              </a:tr>
              <a:tr h="111641">
                <a:tc>
                  <a:txBody>
                    <a:bodyPr/>
                    <a:lstStyle/>
                    <a:p>
                      <a:r>
                        <a:rPr lang="sl-SI" sz="1600" noProof="0">
                          <a:effectLst/>
                          <a:latin typeface="+mn-lt"/>
                        </a:rPr>
                        <a:t>1. in 2. VIO (ISCED 1)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76,9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72,8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81,5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sz="1600" noProof="0">
                        <a:effectLst/>
                        <a:latin typeface="+mn-lt"/>
                      </a:endParaRP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285190"/>
                  </a:ext>
                </a:extLst>
              </a:tr>
              <a:tr h="449664">
                <a:tc>
                  <a:txBody>
                    <a:bodyPr/>
                    <a:lstStyle/>
                    <a:p>
                      <a:r>
                        <a:rPr lang="sl-SI" sz="1600" noProof="0">
                          <a:effectLst/>
                          <a:latin typeface="+mn-lt"/>
                        </a:rPr>
                        <a:t>3. VIO (ISCED 2)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69,3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61,1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75,3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sz="1600" noProof="0">
                        <a:effectLst/>
                        <a:latin typeface="+mn-lt"/>
                      </a:endParaRP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129969"/>
                  </a:ext>
                </a:extLst>
              </a:tr>
              <a:tr h="449664">
                <a:tc>
                  <a:txBody>
                    <a:bodyPr/>
                    <a:lstStyle/>
                    <a:p>
                      <a:r>
                        <a:rPr lang="sl-SI" sz="1600" noProof="0">
                          <a:effectLst/>
                          <a:latin typeface="+mn-lt"/>
                        </a:rPr>
                        <a:t>Srednje šole (ISCED 3)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63,0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54,7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72,3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sz="1600" noProof="0">
                        <a:effectLst/>
                        <a:latin typeface="+mn-lt"/>
                      </a:endParaRP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3249710"/>
                  </a:ext>
                </a:extLst>
              </a:tr>
              <a:tr h="308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OECD (ISCED 2)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74,9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68,9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76,4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sz="1600" noProof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918074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8C776D-E75A-E342-B009-11DB6D04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effectLst/>
              </a:rPr>
              <a:t>Doseganje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učnih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ciljev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učiteljev</a:t>
            </a:r>
            <a:r>
              <a:rPr lang="en-GB" dirty="0"/>
              <a:t>: </a:t>
            </a:r>
            <a:r>
              <a:rPr lang="en-GB" dirty="0" err="1"/>
              <a:t>večinoma</a:t>
            </a:r>
            <a:r>
              <a:rPr lang="en-GB" dirty="0"/>
              <a:t> </a:t>
            </a:r>
            <a:r>
              <a:rPr lang="en-GB" dirty="0" err="1"/>
              <a:t>visoko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8FC79-1582-E047-B740-AA6530C3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5</a:t>
            </a:fld>
            <a:endParaRPr lang="sl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D3A757-1CA3-1843-BE82-59D4F3E22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540" y="3628726"/>
            <a:ext cx="2259523" cy="202513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>
                <a:effectLst/>
              </a:rPr>
              <a:t>Največji dejavniki stresa učiteljev v Sloveniji:</a:t>
            </a:r>
          </a:p>
          <a:p>
            <a:pPr>
              <a:spcBef>
                <a:spcPts val="0"/>
              </a:spcBef>
            </a:pPr>
            <a:r>
              <a:rPr lang="sl-SI" sz="1600" dirty="0">
                <a:effectLst/>
              </a:rPr>
              <a:t>ustrahovanje in žalitve učencev,</a:t>
            </a:r>
          </a:p>
          <a:p>
            <a:pPr>
              <a:spcBef>
                <a:spcPts val="0"/>
              </a:spcBef>
            </a:pPr>
            <a:r>
              <a:rPr lang="sl-SI" sz="1600" dirty="0">
                <a:effectLst/>
              </a:rPr>
              <a:t>preveč ur pouka, </a:t>
            </a:r>
          </a:p>
          <a:p>
            <a:pPr>
              <a:spcBef>
                <a:spcPts val="0"/>
              </a:spcBef>
            </a:pPr>
            <a:r>
              <a:rPr lang="sl-SI" sz="1600" dirty="0">
                <a:effectLst/>
              </a:rPr>
              <a:t>upoštevanje raznolikosti učencev</a:t>
            </a:r>
          </a:p>
        </p:txBody>
      </p:sp>
    </p:spTree>
    <p:extLst>
      <p:ext uri="{BB962C8B-B14F-4D97-AF65-F5344CB8AC3E}">
        <p14:creationId xmlns:p14="http://schemas.microsoft.com/office/powerpoint/2010/main" val="79295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D1EF-9944-9C4E-9DD8-BF8D324D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Prakse poučevanja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E922F-5562-E043-88BA-FC2563984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01" y="1264884"/>
            <a:ext cx="9982867" cy="2303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B618C-D6DD-0E4B-910E-620F04910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14" y="3501959"/>
            <a:ext cx="10166884" cy="251066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06A5E6-2F56-E744-9C4E-9691E9D64F26}"/>
              </a:ext>
            </a:extLst>
          </p:cNvPr>
          <p:cNvSpPr/>
          <p:nvPr/>
        </p:nvSpPr>
        <p:spPr>
          <a:xfrm>
            <a:off x="6666892" y="4728238"/>
            <a:ext cx="580647" cy="10775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CE880A-FF67-9A40-859C-517FC16DDDE8}"/>
              </a:ext>
            </a:extLst>
          </p:cNvPr>
          <p:cNvSpPr/>
          <p:nvPr/>
        </p:nvSpPr>
        <p:spPr>
          <a:xfrm>
            <a:off x="9343293" y="2414954"/>
            <a:ext cx="692299" cy="10140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BA507-E47F-6042-8193-0C65B10E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6</a:t>
            </a:fld>
            <a:endParaRPr lang="sl-S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EA0A2-A156-C646-A323-FFC7606BB9CE}"/>
              </a:ext>
            </a:extLst>
          </p:cNvPr>
          <p:cNvSpPr txBox="1"/>
          <p:nvPr/>
        </p:nvSpPr>
        <p:spPr>
          <a:xfrm>
            <a:off x="5600574" y="2748252"/>
            <a:ext cx="106631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600" dirty="0"/>
              <a:t>Oecd 91 %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BE4C0-D9DC-884A-A959-E04C1C26A677}"/>
              </a:ext>
            </a:extLst>
          </p:cNvPr>
          <p:cNvSpPr txBox="1"/>
          <p:nvPr/>
        </p:nvSpPr>
        <p:spPr>
          <a:xfrm>
            <a:off x="7943689" y="2746764"/>
            <a:ext cx="106631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600" dirty="0"/>
              <a:t>Oecd 87 %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6F80F-57B8-644F-A83F-EB3323B6FC6A}"/>
              </a:ext>
            </a:extLst>
          </p:cNvPr>
          <p:cNvSpPr txBox="1"/>
          <p:nvPr/>
        </p:nvSpPr>
        <p:spPr>
          <a:xfrm>
            <a:off x="10117653" y="2746764"/>
            <a:ext cx="106631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600" dirty="0"/>
              <a:t>Oecd 83 %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79B511-CC9E-C34F-AAB2-565F81101E36}"/>
              </a:ext>
            </a:extLst>
          </p:cNvPr>
          <p:cNvSpPr txBox="1"/>
          <p:nvPr/>
        </p:nvSpPr>
        <p:spPr>
          <a:xfrm>
            <a:off x="5016541" y="5140399"/>
            <a:ext cx="106631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600" dirty="0"/>
              <a:t>Oecd 28 %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DDA7CB-1E8A-6E44-B259-CB05C4CFD158}"/>
              </a:ext>
            </a:extLst>
          </p:cNvPr>
          <p:cNvSpPr txBox="1"/>
          <p:nvPr/>
        </p:nvSpPr>
        <p:spPr>
          <a:xfrm>
            <a:off x="7306154" y="5136346"/>
            <a:ext cx="106631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600" dirty="0"/>
              <a:t>Oecd 37 %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78D76D-6614-3445-A5C5-C11BDDC347E0}"/>
              </a:ext>
            </a:extLst>
          </p:cNvPr>
          <p:cNvSpPr txBox="1"/>
          <p:nvPr/>
        </p:nvSpPr>
        <p:spPr>
          <a:xfrm>
            <a:off x="10118060" y="5136346"/>
            <a:ext cx="106631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600" dirty="0"/>
              <a:t>Oecd 44 %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6B114B-7D46-3F43-934F-75025002EC2C}"/>
              </a:ext>
            </a:extLst>
          </p:cNvPr>
          <p:cNvSpPr txBox="1"/>
          <p:nvPr/>
        </p:nvSpPr>
        <p:spPr>
          <a:xfrm>
            <a:off x="12083143" y="3020786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Oecd 91%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05F91B2-79C4-1743-AABC-77D8A3C47167}"/>
              </a:ext>
            </a:extLst>
          </p:cNvPr>
          <p:cNvSpPr/>
          <p:nvPr/>
        </p:nvSpPr>
        <p:spPr>
          <a:xfrm>
            <a:off x="4368314" y="4708983"/>
            <a:ext cx="580647" cy="10775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369DD4-2F4C-0442-9B93-1633A275AA30}"/>
              </a:ext>
            </a:extLst>
          </p:cNvPr>
          <p:cNvSpPr/>
          <p:nvPr/>
        </p:nvSpPr>
        <p:spPr>
          <a:xfrm>
            <a:off x="9108795" y="4728238"/>
            <a:ext cx="580647" cy="10775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138B9C-49D8-B140-955A-368F01D3FCB3}"/>
              </a:ext>
            </a:extLst>
          </p:cNvPr>
          <p:cNvSpPr txBox="1"/>
          <p:nvPr/>
        </p:nvSpPr>
        <p:spPr>
          <a:xfrm>
            <a:off x="3721186" y="5894295"/>
            <a:ext cx="459760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Manj pogoste so prakse za razvijanje mišljenja. </a:t>
            </a:r>
          </a:p>
        </p:txBody>
      </p:sp>
    </p:spTree>
    <p:extLst>
      <p:ext uri="{BB962C8B-B14F-4D97-AF65-F5344CB8AC3E}">
        <p14:creationId xmlns:p14="http://schemas.microsoft.com/office/powerpoint/2010/main" val="11979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2A6F-75FE-5840-934F-5B22DA15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Spodbujanje višjih miselnih procesov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629A8-74CB-3840-99F2-910CE993EE6A}"/>
              </a:ext>
            </a:extLst>
          </p:cNvPr>
          <p:cNvSpPr txBox="1"/>
          <p:nvPr/>
        </p:nvSpPr>
        <p:spPr>
          <a:xfrm>
            <a:off x="9557874" y="4001988"/>
            <a:ext cx="162153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600" dirty="0"/>
              <a:t>Ni razlik od 2018.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3343C-168F-C542-961D-9C4812E5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7</a:t>
            </a:fld>
            <a:endParaRPr lang="sl-SI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A2539A-EF08-324E-9799-AC1B34126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53900"/>
              </p:ext>
            </p:extLst>
          </p:nvPr>
        </p:nvGraphicFramePr>
        <p:xfrm>
          <a:off x="838199" y="1255300"/>
          <a:ext cx="10706100" cy="2479360"/>
        </p:xfrm>
        <a:graphic>
          <a:graphicData uri="http://schemas.openxmlformats.org/drawingml/2006/table">
            <a:tbl>
              <a:tblPr/>
              <a:tblGrid>
                <a:gridCol w="2141220">
                  <a:extLst>
                    <a:ext uri="{9D8B030D-6E8A-4147-A177-3AD203B41FA5}">
                      <a16:colId xmlns:a16="http://schemas.microsoft.com/office/drawing/2014/main" val="1477434900"/>
                    </a:ext>
                  </a:extLst>
                </a:gridCol>
                <a:gridCol w="2141220">
                  <a:extLst>
                    <a:ext uri="{9D8B030D-6E8A-4147-A177-3AD203B41FA5}">
                      <a16:colId xmlns:a16="http://schemas.microsoft.com/office/drawing/2014/main" val="2578402687"/>
                    </a:ext>
                  </a:extLst>
                </a:gridCol>
                <a:gridCol w="2141220">
                  <a:extLst>
                    <a:ext uri="{9D8B030D-6E8A-4147-A177-3AD203B41FA5}">
                      <a16:colId xmlns:a16="http://schemas.microsoft.com/office/drawing/2014/main" val="1800341998"/>
                    </a:ext>
                  </a:extLst>
                </a:gridCol>
                <a:gridCol w="2141220">
                  <a:extLst>
                    <a:ext uri="{9D8B030D-6E8A-4147-A177-3AD203B41FA5}">
                      <a16:colId xmlns:a16="http://schemas.microsoft.com/office/drawing/2014/main" val="3562094185"/>
                    </a:ext>
                  </a:extLst>
                </a:gridCol>
                <a:gridCol w="2141220">
                  <a:extLst>
                    <a:ext uri="{9D8B030D-6E8A-4147-A177-3AD203B41FA5}">
                      <a16:colId xmlns:a16="http://schemas.microsoft.com/office/drawing/2014/main" val="9663915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 err="1">
                          <a:effectLst/>
                          <a:latin typeface="+mn-lt"/>
                        </a:rPr>
                        <a:t>Deleži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učiteljev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,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ki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pri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poučevanju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pogosto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ali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vedno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naredijo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sledeče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+mn-lt"/>
                        </a:rPr>
                        <a:t>Učencem dajo več primerov, da vadijo korake postopkov ali spretnosti.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+mn-lt"/>
                        </a:rPr>
                        <a:t>Za vaje izberejo naloge, ki se posto-pno stopnjujejo v težavnosti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+mn-lt"/>
                        </a:rPr>
                        <a:t>Učence pripravijo na težave, ki se lahko pojavijo pri vaji postopka ali spretnosti.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effectLst/>
                          <a:latin typeface="+mn-lt"/>
                        </a:rPr>
                        <a:t>Učencem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dajo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za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vajo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podobne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naloge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,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dokler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se ne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prepričajo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, da je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vsak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razumel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snov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67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+mn-lt"/>
                        </a:rPr>
                        <a:t>ISCED 1 (1. in 2. VIO)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73,5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89,7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79,4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81,3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4893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+mn-lt"/>
                        </a:rPr>
                        <a:t>ISCED 2 (3. VIO)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68,1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85,9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77,3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72,6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3231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ISCED 3 (SŠ)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68,3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80,5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79,6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69,6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406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OECD (ISCED 2)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71,2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80,0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77,4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71,2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012392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AEAE49-31C0-1643-B02F-0E1082ABC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05683"/>
              </p:ext>
            </p:extLst>
          </p:nvPr>
        </p:nvGraphicFramePr>
        <p:xfrm>
          <a:off x="838200" y="3883786"/>
          <a:ext cx="8469086" cy="1991680"/>
        </p:xfrm>
        <a:graphic>
          <a:graphicData uri="http://schemas.openxmlformats.org/drawingml/2006/table">
            <a:tbl>
              <a:tblPr/>
              <a:tblGrid>
                <a:gridCol w="3119260">
                  <a:extLst>
                    <a:ext uri="{9D8B030D-6E8A-4147-A177-3AD203B41FA5}">
                      <a16:colId xmlns:a16="http://schemas.microsoft.com/office/drawing/2014/main" val="1782924031"/>
                    </a:ext>
                  </a:extLst>
                </a:gridCol>
                <a:gridCol w="2824991">
                  <a:extLst>
                    <a:ext uri="{9D8B030D-6E8A-4147-A177-3AD203B41FA5}">
                      <a16:colId xmlns:a16="http://schemas.microsoft.com/office/drawing/2014/main" val="3093526303"/>
                    </a:ext>
                  </a:extLst>
                </a:gridCol>
                <a:gridCol w="2524835">
                  <a:extLst>
                    <a:ext uri="{9D8B030D-6E8A-4147-A177-3AD203B41FA5}">
                      <a16:colId xmlns:a16="http://schemas.microsoft.com/office/drawing/2014/main" val="9757878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 err="1">
                          <a:effectLst/>
                          <a:latin typeface="+mn-lt"/>
                        </a:rPr>
                        <a:t>Deleži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učiteljev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,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ki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zmorejo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  </a:t>
                      </a:r>
                    </a:p>
                    <a:p>
                      <a:r>
                        <a:rPr lang="en-GB" sz="1600" dirty="0" err="1">
                          <a:effectLst/>
                          <a:latin typeface="+mn-lt"/>
                        </a:rPr>
                        <a:t>precej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dobro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ali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zelo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dobro: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Sestaviti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dobra/</a:t>
                      </a:r>
                      <a:r>
                        <a:rPr lang="en-GB" sz="160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kakovostna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vprašanja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za </a:t>
                      </a:r>
                      <a:r>
                        <a:rPr lang="en-GB" sz="160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učence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. 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effectLst/>
                          <a:latin typeface="+mn-lt"/>
                        </a:rPr>
                        <a:t>Pomagati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učencem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kritično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razmišljati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. 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5081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+mn-lt"/>
                        </a:rPr>
                        <a:t>ISCED 1 (1. in 2. VIO)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69,7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91,6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7023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ISCED 2 (3. VIO)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60,0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90,4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1137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ISCED 3 (SŠ)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61,4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88,0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3827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OECD (ISCED 2)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87,5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80,8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027591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EA210D0-294C-1E4C-AA65-34D0FF3F75D1}"/>
              </a:ext>
            </a:extLst>
          </p:cNvPr>
          <p:cNvSpPr txBox="1"/>
          <p:nvPr/>
        </p:nvSpPr>
        <p:spPr>
          <a:xfrm>
            <a:off x="9525751" y="4506896"/>
            <a:ext cx="205327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600" dirty="0"/>
              <a:t>Manjši deleži učiteljev zmorejo sestaviti dobra vprašanja kot je povprečje OECD. </a:t>
            </a:r>
          </a:p>
        </p:txBody>
      </p:sp>
    </p:spTree>
    <p:extLst>
      <p:ext uri="{BB962C8B-B14F-4D97-AF65-F5344CB8AC3E}">
        <p14:creationId xmlns:p14="http://schemas.microsoft.com/office/powerpoint/2010/main" val="241289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ABE5-9079-9546-9718-44554158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Samoučinkovitost učiteljev v vodenju razreda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5A44A-E14A-7F44-B01B-078DF8C6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315"/>
            <a:ext cx="10515600" cy="4389111"/>
          </a:xfrm>
          <a:noFill/>
        </p:spPr>
        <p:txBody>
          <a:bodyPr/>
          <a:lstStyle/>
          <a:p>
            <a:pPr marL="0" indent="0">
              <a:buNone/>
            </a:pPr>
            <a:r>
              <a:rPr lang="sl-SI" sz="1800" dirty="0"/>
              <a:t>Visoka </a:t>
            </a:r>
            <a:r>
              <a:rPr lang="en-GB" sz="1800" dirty="0" err="1">
                <a:solidFill>
                  <a:srgbClr val="C00000"/>
                </a:solidFill>
              </a:rPr>
              <a:t>s</a:t>
            </a:r>
            <a:r>
              <a:rPr lang="en-GB" sz="1800" dirty="0" err="1">
                <a:solidFill>
                  <a:srgbClr val="C00000"/>
                </a:solidFill>
                <a:effectLst/>
              </a:rPr>
              <a:t>amozavest</a:t>
            </a:r>
            <a:r>
              <a:rPr lang="en-GB" sz="1800" dirty="0">
                <a:solidFill>
                  <a:srgbClr val="C00000"/>
                </a:solidFill>
                <a:effectLst/>
              </a:rPr>
              <a:t> </a:t>
            </a:r>
            <a:r>
              <a:rPr lang="en-GB" sz="1800" dirty="0" err="1">
                <a:solidFill>
                  <a:srgbClr val="C00000"/>
                </a:solidFill>
                <a:effectLst/>
              </a:rPr>
              <a:t>učiteljev</a:t>
            </a:r>
            <a:r>
              <a:rPr lang="en-GB" sz="1800" dirty="0">
                <a:solidFill>
                  <a:srgbClr val="C00000"/>
                </a:solidFill>
                <a:effectLst/>
              </a:rPr>
              <a:t> </a:t>
            </a:r>
            <a:r>
              <a:rPr lang="en-GB" sz="1800" dirty="0" err="1">
                <a:solidFill>
                  <a:srgbClr val="C00000"/>
                </a:solidFill>
                <a:effectLst/>
              </a:rPr>
              <a:t>pri</a:t>
            </a:r>
            <a:r>
              <a:rPr lang="en-GB" sz="1800" dirty="0">
                <a:solidFill>
                  <a:srgbClr val="C00000"/>
                </a:solidFill>
                <a:effectLst/>
              </a:rPr>
              <a:t> </a:t>
            </a:r>
            <a:r>
              <a:rPr lang="en-GB" sz="1800" dirty="0" err="1">
                <a:solidFill>
                  <a:srgbClr val="C00000"/>
                </a:solidFill>
                <a:effectLst/>
              </a:rPr>
              <a:t>vodenju</a:t>
            </a:r>
            <a:r>
              <a:rPr lang="en-GB" sz="1800" dirty="0">
                <a:solidFill>
                  <a:srgbClr val="C00000"/>
                </a:solidFill>
                <a:effectLst/>
              </a:rPr>
              <a:t> </a:t>
            </a:r>
            <a:r>
              <a:rPr lang="en-GB" sz="1800" dirty="0" err="1">
                <a:solidFill>
                  <a:srgbClr val="C00000"/>
                </a:solidFill>
                <a:effectLst/>
              </a:rPr>
              <a:t>razreda</a:t>
            </a:r>
            <a:r>
              <a:rPr lang="en-GB" sz="1800" dirty="0">
                <a:solidFill>
                  <a:srgbClr val="C00000"/>
                </a:solidFill>
                <a:effectLst/>
              </a:rPr>
              <a:t> v </a:t>
            </a:r>
            <a:r>
              <a:rPr lang="en-GB" sz="1800" dirty="0" err="1">
                <a:solidFill>
                  <a:srgbClr val="C00000"/>
                </a:solidFill>
                <a:effectLst/>
              </a:rPr>
              <a:t>Sloveniji</a:t>
            </a:r>
            <a:endParaRPr lang="en-GB" sz="1800" dirty="0">
              <a:solidFill>
                <a:srgbClr val="C00000"/>
              </a:solidFill>
              <a:effectLst/>
            </a:endParaRP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73065-CE24-0D45-A7E3-378E65FD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8</a:t>
            </a:fld>
            <a:endParaRPr lang="sl-SI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6BF8A2-467D-7A46-B75A-C119A6E73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89811"/>
              </p:ext>
            </p:extLst>
          </p:nvPr>
        </p:nvGraphicFramePr>
        <p:xfrm>
          <a:off x="838200" y="1809993"/>
          <a:ext cx="10472802" cy="3450623"/>
        </p:xfrm>
        <a:graphic>
          <a:graphicData uri="http://schemas.openxmlformats.org/drawingml/2006/table">
            <a:tbl>
              <a:tblPr/>
              <a:tblGrid>
                <a:gridCol w="1745467">
                  <a:extLst>
                    <a:ext uri="{9D8B030D-6E8A-4147-A177-3AD203B41FA5}">
                      <a16:colId xmlns:a16="http://schemas.microsoft.com/office/drawing/2014/main" val="3655802765"/>
                    </a:ext>
                  </a:extLst>
                </a:gridCol>
                <a:gridCol w="1745467">
                  <a:extLst>
                    <a:ext uri="{9D8B030D-6E8A-4147-A177-3AD203B41FA5}">
                      <a16:colId xmlns:a16="http://schemas.microsoft.com/office/drawing/2014/main" val="2915854452"/>
                    </a:ext>
                  </a:extLst>
                </a:gridCol>
                <a:gridCol w="1719974">
                  <a:extLst>
                    <a:ext uri="{9D8B030D-6E8A-4147-A177-3AD203B41FA5}">
                      <a16:colId xmlns:a16="http://schemas.microsoft.com/office/drawing/2014/main" val="866231906"/>
                    </a:ext>
                  </a:extLst>
                </a:gridCol>
                <a:gridCol w="1770960">
                  <a:extLst>
                    <a:ext uri="{9D8B030D-6E8A-4147-A177-3AD203B41FA5}">
                      <a16:colId xmlns:a16="http://schemas.microsoft.com/office/drawing/2014/main" val="2942759340"/>
                    </a:ext>
                  </a:extLst>
                </a:gridCol>
                <a:gridCol w="1745467">
                  <a:extLst>
                    <a:ext uri="{9D8B030D-6E8A-4147-A177-3AD203B41FA5}">
                      <a16:colId xmlns:a16="http://schemas.microsoft.com/office/drawing/2014/main" val="1075243875"/>
                    </a:ext>
                  </a:extLst>
                </a:gridCol>
                <a:gridCol w="1745467">
                  <a:extLst>
                    <a:ext uri="{9D8B030D-6E8A-4147-A177-3AD203B41FA5}">
                      <a16:colId xmlns:a16="http://schemas.microsoft.com/office/drawing/2014/main" val="862144694"/>
                    </a:ext>
                  </a:extLst>
                </a:gridCol>
              </a:tblGrid>
              <a:tr h="1255251">
                <a:tc>
                  <a:txBody>
                    <a:bodyPr/>
                    <a:lstStyle/>
                    <a:p>
                      <a:r>
                        <a:rPr lang="en-GB" sz="1600" dirty="0" err="1">
                          <a:effectLst/>
                          <a:latin typeface="+mn-lt"/>
                        </a:rPr>
                        <a:t>Deleži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učiteljev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,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ki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se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čutijo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sposo-bne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, da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naredijo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naslednje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precej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ali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zelo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dobro:</a:t>
                      </a:r>
                    </a:p>
                  </a:txBody>
                  <a:tcPr marL="54072" marR="51226" marT="51226" marB="54072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effectLst/>
                          <a:latin typeface="+mn-lt"/>
                        </a:rPr>
                        <a:t>Dosežejo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, da se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učenke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in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učenci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držijo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razrednih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pravil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. </a:t>
                      </a:r>
                    </a:p>
                  </a:txBody>
                  <a:tcPr marL="54072" marR="51226" marT="51226" marB="54072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effectLst/>
                          <a:latin typeface="+mn-lt"/>
                        </a:rPr>
                        <a:t>Pomirijo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motečega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ali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glasnega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učenca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. </a:t>
                      </a:r>
                    </a:p>
                  </a:txBody>
                  <a:tcPr marL="54072" marR="51226" marT="51226" marB="54072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effectLst/>
                          <a:latin typeface="+mn-lt"/>
                        </a:rPr>
                        <a:t>Uporabijo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različne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načine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preverjanja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in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ocenjevanja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54072" marR="51226" marT="51226" marB="54072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+mn-lt"/>
                        </a:rPr>
                        <a:t>Motivirajo učence, ki kažejo manjše zanimanje za šolsko delo. </a:t>
                      </a:r>
                    </a:p>
                  </a:txBody>
                  <a:tcPr marL="54072" marR="51226" marT="51226" marB="54072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effectLst/>
                          <a:latin typeface="+mn-lt"/>
                        </a:rPr>
                        <a:t>Pomagajo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napredovati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vsakemu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učencu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. </a:t>
                      </a:r>
                    </a:p>
                  </a:txBody>
                  <a:tcPr marL="54072" marR="51226" marT="51226" marB="54072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6137668"/>
                  </a:ext>
                </a:extLst>
              </a:tr>
              <a:tr h="591031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ISCED 1           </a:t>
                      </a: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 (1. in 2. VIO)</a:t>
                      </a:r>
                    </a:p>
                  </a:txBody>
                  <a:tcPr marL="54072" marR="51226" marT="51226" marB="5407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81,9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85,1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95,4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009051"/>
                          </a:solidFill>
                          <a:effectLst/>
                          <a:latin typeface="+mn-lt"/>
                        </a:rPr>
                        <a:t>86,2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87,0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5556129"/>
                  </a:ext>
                </a:extLst>
              </a:tr>
              <a:tr h="591031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ISCED 2 </a:t>
                      </a: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(3. VIO)</a:t>
                      </a:r>
                    </a:p>
                  </a:txBody>
                  <a:tcPr marL="54072" marR="51226" marT="51226" marB="5407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76,2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81,3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94,7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009051"/>
                          </a:solidFill>
                          <a:effectLst/>
                          <a:latin typeface="+mn-lt"/>
                        </a:rPr>
                        <a:t>84,9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81,1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6148553"/>
                  </a:ext>
                </a:extLst>
              </a:tr>
              <a:tr h="343263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+mn-lt"/>
                        </a:rPr>
                        <a:t>ISCED 3 (SŠ)</a:t>
                      </a:r>
                    </a:p>
                  </a:txBody>
                  <a:tcPr marL="54072" marR="51226" marT="51226" marB="5407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69,3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82,9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92,3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009051"/>
                          </a:solidFill>
                          <a:effectLst/>
                          <a:latin typeface="+mn-lt"/>
                        </a:rPr>
                        <a:t>84,8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73,9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2369699"/>
                  </a:ext>
                </a:extLst>
              </a:tr>
              <a:tr h="591031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OECD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(ISCED 2)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54072" marR="51226" marT="51226" marB="5407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34199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611594-DDAE-5545-919D-57ED07C24662}"/>
              </a:ext>
            </a:extLst>
          </p:cNvPr>
          <p:cNvSpPr txBox="1"/>
          <p:nvPr/>
        </p:nvSpPr>
        <p:spPr>
          <a:xfrm>
            <a:off x="7431577" y="5354556"/>
            <a:ext cx="272657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Zelo visoka samozavest pri motivaciji učencev.</a:t>
            </a:r>
          </a:p>
        </p:txBody>
      </p:sp>
    </p:spTree>
    <p:extLst>
      <p:ext uri="{BB962C8B-B14F-4D97-AF65-F5344CB8AC3E}">
        <p14:creationId xmlns:p14="http://schemas.microsoft.com/office/powerpoint/2010/main" val="273286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6E27-D796-DB42-B93D-30021547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effectLst/>
              </a:rPr>
              <a:t>Socialno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čustveno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učenje</a:t>
            </a:r>
            <a:r>
              <a:rPr lang="en-GB" dirty="0">
                <a:effectLst/>
              </a:rPr>
              <a:t>: </a:t>
            </a:r>
            <a:r>
              <a:rPr lang="en-GB" dirty="0" err="1">
                <a:effectLst/>
              </a:rPr>
              <a:t>pogosto</a:t>
            </a:r>
            <a:r>
              <a:rPr lang="en-GB" dirty="0">
                <a:effectLst/>
              </a:rPr>
              <a:t> v </a:t>
            </a:r>
            <a:r>
              <a:rPr lang="en-GB" dirty="0" err="1">
                <a:effectLst/>
              </a:rPr>
              <a:t>Sloveniji</a:t>
            </a:r>
            <a:endParaRPr lang="sl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14CE8-3778-814C-AEEA-C6E2CC422B1D}"/>
              </a:ext>
            </a:extLst>
          </p:cNvPr>
          <p:cNvSpPr txBox="1"/>
          <p:nvPr/>
        </p:nvSpPr>
        <p:spPr>
          <a:xfrm>
            <a:off x="2221522" y="4746576"/>
            <a:ext cx="2596663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600" dirty="0"/>
              <a:t>Učitelji so </a:t>
            </a:r>
          </a:p>
          <a:p>
            <a:r>
              <a:rPr lang="sl-SI" sz="1600" dirty="0"/>
              <a:t>visoko samozavestni </a:t>
            </a:r>
          </a:p>
          <a:p>
            <a:r>
              <a:rPr lang="sl-SI" sz="1600" dirty="0"/>
              <a:t>pri podpiranju </a:t>
            </a:r>
          </a:p>
          <a:p>
            <a:r>
              <a:rPr lang="sl-SI" sz="1600" dirty="0"/>
              <a:t>čustvenega razvoja učencev.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5BE060-48AD-6F45-A088-CABF6340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9</a:t>
            </a:fld>
            <a:endParaRPr lang="sl-SI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07E36F-ED80-FE4F-B5F5-CD99E62A8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28554"/>
              </p:ext>
            </p:extLst>
          </p:nvPr>
        </p:nvGraphicFramePr>
        <p:xfrm>
          <a:off x="838198" y="1301858"/>
          <a:ext cx="10755088" cy="2912163"/>
        </p:xfrm>
        <a:graphic>
          <a:graphicData uri="http://schemas.openxmlformats.org/drawingml/2006/table">
            <a:tbl>
              <a:tblPr/>
              <a:tblGrid>
                <a:gridCol w="1940090">
                  <a:extLst>
                    <a:ext uri="{9D8B030D-6E8A-4147-A177-3AD203B41FA5}">
                      <a16:colId xmlns:a16="http://schemas.microsoft.com/office/drawing/2014/main" val="3757504016"/>
                    </a:ext>
                  </a:extLst>
                </a:gridCol>
                <a:gridCol w="1552207">
                  <a:extLst>
                    <a:ext uri="{9D8B030D-6E8A-4147-A177-3AD203B41FA5}">
                      <a16:colId xmlns:a16="http://schemas.microsoft.com/office/drawing/2014/main" val="1170714831"/>
                    </a:ext>
                  </a:extLst>
                </a:gridCol>
                <a:gridCol w="1509381">
                  <a:extLst>
                    <a:ext uri="{9D8B030D-6E8A-4147-A177-3AD203B41FA5}">
                      <a16:colId xmlns:a16="http://schemas.microsoft.com/office/drawing/2014/main" val="3977808508"/>
                    </a:ext>
                  </a:extLst>
                </a:gridCol>
                <a:gridCol w="1132424">
                  <a:extLst>
                    <a:ext uri="{9D8B030D-6E8A-4147-A177-3AD203B41FA5}">
                      <a16:colId xmlns:a16="http://schemas.microsoft.com/office/drawing/2014/main" val="3128527764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3632090292"/>
                    </a:ext>
                  </a:extLst>
                </a:gridCol>
                <a:gridCol w="1730828">
                  <a:extLst>
                    <a:ext uri="{9D8B030D-6E8A-4147-A177-3AD203B41FA5}">
                      <a16:colId xmlns:a16="http://schemas.microsoft.com/office/drawing/2014/main" val="3853314638"/>
                    </a:ext>
                  </a:extLst>
                </a:gridCol>
                <a:gridCol w="2188029">
                  <a:extLst>
                    <a:ext uri="{9D8B030D-6E8A-4147-A177-3AD203B41FA5}">
                      <a16:colId xmlns:a16="http://schemas.microsoft.com/office/drawing/2014/main" val="1600352789"/>
                    </a:ext>
                  </a:extLst>
                </a:gridCol>
              </a:tblGrid>
              <a:tr h="412642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>
                          <a:effectLst/>
                          <a:latin typeface="+mn-lt"/>
                        </a:rPr>
                        <a:t>Delež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učiteljev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,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ki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se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pri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pouku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pogosto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ali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vedno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osredotočajo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na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razvijanje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naslednjih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spretnosti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pri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učencih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95591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effectLst/>
                          <a:latin typeface="+mn-lt"/>
                        </a:rPr>
                        <a:t>Razumevanje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lastnih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čustev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,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misli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ali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vedenja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+mn-lt"/>
                        </a:rPr>
                        <a:t>Uravnava-nje lastnih čustev, misli ali vedenja 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+mn-lt"/>
                        </a:rPr>
                        <a:t>Razume-vanje pogledov drugih 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+mn-lt"/>
                        </a:rPr>
                        <a:t>Vživljanje v druge 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+mn-lt"/>
                        </a:rPr>
                        <a:t>Vzpostavljanje in ohranjanje zdravih odnosov z drugimi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effectLst/>
                          <a:latin typeface="+mn-lt"/>
                        </a:rPr>
                        <a:t>Sprejemanje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skrbnih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in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konstruktivnih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odločitev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o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svojih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osebnih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dejanjih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47390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ISCED 1 (1. in 2. VIO)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79,5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85,1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85,6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82,9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93,4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87,7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69773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ISCED 2 (3. VIO)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67,5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76,0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78,2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73,6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88,0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82,0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2571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ISCED 3 (SŠ)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62,5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68,0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74,8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67,9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effectLst/>
                          <a:latin typeface="+mn-lt"/>
                        </a:rPr>
                        <a:t>85,6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76,9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63600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sl-SI" sz="16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OECD</a:t>
                      </a: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(ISCED 2)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68,1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68,6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80,1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82,2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84,2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80,0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36184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F92431C-4D6A-B348-9247-AD4EDAABAA98}"/>
              </a:ext>
            </a:extLst>
          </p:cNvPr>
          <p:cNvSpPr txBox="1"/>
          <p:nvPr/>
        </p:nvSpPr>
        <p:spPr>
          <a:xfrm>
            <a:off x="5462952" y="4327070"/>
            <a:ext cx="4407879" cy="1608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</a:pPr>
            <a:r>
              <a:rPr lang="sl-SI" sz="1600" dirty="0"/>
              <a:t>% učiteljev, ki </a:t>
            </a:r>
            <a:r>
              <a:rPr lang="en-GB" sz="1600" dirty="0" err="1">
                <a:effectLst/>
              </a:rPr>
              <a:t>čutijo</a:t>
            </a:r>
            <a:r>
              <a:rPr lang="en-GB" sz="1600" dirty="0">
                <a:effectLst/>
              </a:rPr>
              <a:t>, da </a:t>
            </a:r>
            <a:r>
              <a:rPr lang="en-GB" sz="1600" dirty="0" err="1">
                <a:effectLst/>
              </a:rPr>
              <a:t>zmorejo</a:t>
            </a:r>
            <a:r>
              <a:rPr lang="en-GB" sz="1600" dirty="0">
                <a:effectLst/>
              </a:rPr>
              <a:t> </a:t>
            </a:r>
            <a:r>
              <a:rPr lang="en-GB" sz="1600" dirty="0" err="1">
                <a:effectLst/>
              </a:rPr>
              <a:t>precej</a:t>
            </a:r>
            <a:r>
              <a:rPr lang="en-GB" sz="1600" dirty="0">
                <a:effectLst/>
              </a:rPr>
              <a:t> </a:t>
            </a:r>
            <a:r>
              <a:rPr lang="en-GB" sz="1600" dirty="0" err="1">
                <a:effectLst/>
              </a:rPr>
              <a:t>ali</a:t>
            </a:r>
            <a:r>
              <a:rPr lang="en-GB" sz="1600" dirty="0">
                <a:effectLst/>
              </a:rPr>
              <a:t> </a:t>
            </a:r>
            <a:r>
              <a:rPr lang="en-GB" sz="1600" dirty="0" err="1">
                <a:effectLst/>
              </a:rPr>
              <a:t>zelo</a:t>
            </a:r>
            <a:r>
              <a:rPr lang="en-GB" sz="1600" dirty="0">
                <a:effectLst/>
              </a:rPr>
              <a:t> </a:t>
            </a:r>
            <a:r>
              <a:rPr lang="en-GB" sz="1600" dirty="0" err="1">
                <a:effectLst/>
              </a:rPr>
              <a:t>podpreti</a:t>
            </a:r>
            <a:r>
              <a:rPr lang="en-GB" sz="1600" dirty="0">
                <a:effectLst/>
              </a:rPr>
              <a:t> </a:t>
            </a:r>
            <a:r>
              <a:rPr lang="en-GB" sz="1600" dirty="0" err="1">
                <a:effectLst/>
              </a:rPr>
              <a:t>socialni</a:t>
            </a:r>
            <a:r>
              <a:rPr lang="en-GB" sz="1600" dirty="0">
                <a:effectLst/>
              </a:rPr>
              <a:t> in </a:t>
            </a:r>
            <a:r>
              <a:rPr lang="en-GB" sz="1600" dirty="0" err="1">
                <a:effectLst/>
              </a:rPr>
              <a:t>čustveni</a:t>
            </a:r>
            <a:r>
              <a:rPr lang="en-GB" sz="1600" dirty="0">
                <a:effectLst/>
              </a:rPr>
              <a:t> </a:t>
            </a:r>
            <a:r>
              <a:rPr lang="en-GB" sz="1600" dirty="0" err="1">
                <a:effectLst/>
              </a:rPr>
              <a:t>razvoj</a:t>
            </a:r>
            <a:r>
              <a:rPr lang="en-GB" sz="1600" dirty="0">
                <a:effectLst/>
              </a:rPr>
              <a:t> </a:t>
            </a:r>
            <a:r>
              <a:rPr lang="en-GB" sz="1600" dirty="0" err="1">
                <a:effectLst/>
              </a:rPr>
              <a:t>učencev</a:t>
            </a:r>
            <a:endParaRPr lang="sl-SI" sz="1600" dirty="0"/>
          </a:p>
          <a:p>
            <a:pPr>
              <a:lnSpc>
                <a:spcPts val="2360"/>
              </a:lnSpc>
            </a:pPr>
            <a:r>
              <a:rPr lang="sl-SI" sz="1600" dirty="0"/>
              <a:t>1. in 2. VIO:	84,2 % 		</a:t>
            </a:r>
          </a:p>
          <a:p>
            <a:pPr>
              <a:lnSpc>
                <a:spcPts val="2360"/>
              </a:lnSpc>
            </a:pPr>
            <a:r>
              <a:rPr lang="sl-SI" sz="1600" dirty="0"/>
              <a:t>3. VIO: 		75,6 %      </a:t>
            </a:r>
            <a:r>
              <a:rPr lang="sl-SI" sz="1600" dirty="0">
                <a:solidFill>
                  <a:srgbClr val="0070C0"/>
                </a:solidFill>
              </a:rPr>
              <a:t>(OECD 73,3 %)</a:t>
            </a:r>
            <a:endParaRPr lang="sl-SI" sz="1600" dirty="0"/>
          </a:p>
          <a:p>
            <a:pPr>
              <a:lnSpc>
                <a:spcPts val="2360"/>
              </a:lnSpc>
            </a:pPr>
            <a:r>
              <a:rPr lang="sl-SI" sz="1600" dirty="0"/>
              <a:t>SŠ: 		70,1 %</a:t>
            </a:r>
          </a:p>
        </p:txBody>
      </p:sp>
    </p:spTree>
    <p:extLst>
      <p:ext uri="{BB962C8B-B14F-4D97-AF65-F5344CB8AC3E}">
        <p14:creationId xmlns:p14="http://schemas.microsoft.com/office/powerpoint/2010/main" val="3458753562"/>
      </p:ext>
    </p:extLst>
  </p:cSld>
  <p:clrMapOvr>
    <a:masterClrMapping/>
  </p:clrMapOvr>
</p:sld>
</file>

<file path=ppt/theme/theme1.xml><?xml version="1.0" encoding="utf-8"?>
<a:theme xmlns:a="http://schemas.openxmlformats.org/drawingml/2006/main" name="ieatimss23">
  <a:themeElements>
    <a:clrScheme name="tims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07191"/>
      </a:accent1>
      <a:accent2>
        <a:srgbClr val="D226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mss23pptji.pptx" id="{E7839CB8-AD5F-2946-AE33-6451E29E530C}" vid="{9FF432B1-3EA4-504A-A8DC-870F224A1E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ieatimss23</Template>
  <TotalTime>16800</TotalTime>
  <Words>2120</Words>
  <Application>Microsoft Macintosh PowerPoint</Application>
  <PresentationFormat>Widescreen</PresentationFormat>
  <Paragraphs>388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Lucida Grande</vt:lpstr>
      <vt:lpstr>Menlo Bold Italic</vt:lpstr>
      <vt:lpstr>Minion Pro</vt:lpstr>
      <vt:lpstr>Neutra Text</vt:lpstr>
      <vt:lpstr>ieatimss23</vt:lpstr>
      <vt:lpstr>        Mednarodna raziskava poučevanja in učenja, TALIS 2024      Poučevanje in učenje v Sloveniji in po svetu </vt:lpstr>
      <vt:lpstr>Namen raziskave TALIS</vt:lpstr>
      <vt:lpstr>Vstop Slovenije v TALIS 2024</vt:lpstr>
      <vt:lpstr>Slovenski učitelji v TALIS 2024</vt:lpstr>
      <vt:lpstr>Doseganje učnih ciljev učiteljev: večinoma visoko</vt:lpstr>
      <vt:lpstr>Prakse poučevanja</vt:lpstr>
      <vt:lpstr>Spodbujanje višjih miselnih procesov</vt:lpstr>
      <vt:lpstr>Samoučinkovitost učiteljev v vodenju razreda</vt:lpstr>
      <vt:lpstr>Socialno in čustveno učenje: pogosto v Sloveniji</vt:lpstr>
      <vt:lpstr>Visoke potrebe učiteljev po nadaljnem izobraževanju</vt:lpstr>
      <vt:lpstr>Manjše potrebe učiteljev po nadaljnem izobraževanju</vt:lpstr>
      <vt:lpstr>Tehnologija in poučevanje</vt:lpstr>
      <vt:lpstr>Uporaba umetne inteligence med učitelji  </vt:lpstr>
      <vt:lpstr>Avtonomija</vt:lpstr>
      <vt:lpstr>Delovni čas učiteljev</vt:lpstr>
      <vt:lpstr>Mnenja o študiju</vt:lpstr>
      <vt:lpstr>Sprememba v občutku pripravljenosti novih diplomantov  na prakso v razredu – ISCED 2 (7. do 9. razred)</vt:lpstr>
      <vt:lpstr>Zadovoljstvo učiteljev z delom</vt:lpstr>
      <vt:lpstr>Zado-voljstvo z delom učiteljev in plača</vt:lpstr>
      <vt:lpstr>Namere po zamenjavi poklica in občutek cenjenosti poklica</vt:lpstr>
      <vt:lpstr>Dostop do rezultatov od oktobra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Uradov petek</dc:title>
  <dc:creator>Reviewer</dc:creator>
  <cp:lastModifiedBy>Reviewer</cp:lastModifiedBy>
  <cp:revision>51</cp:revision>
  <cp:lastPrinted>2025-10-06T12:56:26Z</cp:lastPrinted>
  <dcterms:created xsi:type="dcterms:W3CDTF">2024-11-20T13:08:41Z</dcterms:created>
  <dcterms:modified xsi:type="dcterms:W3CDTF">2025-10-06T18:41:41Z</dcterms:modified>
</cp:coreProperties>
</file>